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3"/>
  </p:notesMasterIdLst>
  <p:sldIdLst>
    <p:sldId id="256" r:id="rId2"/>
    <p:sldId id="265" r:id="rId3"/>
    <p:sldId id="267" r:id="rId4"/>
    <p:sldId id="266" r:id="rId5"/>
    <p:sldId id="268" r:id="rId6"/>
    <p:sldId id="269" r:id="rId7"/>
    <p:sldId id="270" r:id="rId8"/>
    <p:sldId id="272" r:id="rId9"/>
    <p:sldId id="273" r:id="rId10"/>
    <p:sldId id="275" r:id="rId11"/>
    <p:sldId id="276" r:id="rId12"/>
    <p:sldId id="282" r:id="rId13"/>
    <p:sldId id="274" r:id="rId14"/>
    <p:sldId id="278" r:id="rId15"/>
    <p:sldId id="279" r:id="rId16"/>
    <p:sldId id="277" r:id="rId17"/>
    <p:sldId id="295" r:id="rId18"/>
    <p:sldId id="296" r:id="rId19"/>
    <p:sldId id="281" r:id="rId20"/>
    <p:sldId id="294" r:id="rId21"/>
    <p:sldId id="271" r:id="rId22"/>
  </p:sldIdLst>
  <p:sldSz cx="18288000" cy="10287000"/>
  <p:notesSz cx="6858000" cy="9144000"/>
  <p:embeddedFontLst>
    <p:embeddedFont>
      <p:font typeface="Montserrat Bold" panose="00000800000000000000" pitchFamily="2" charset="0"/>
      <p:regular r:id="rId24"/>
      <p:bold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p:scale>
          <a:sx n="54" d="100"/>
          <a:sy n="54" d="100"/>
        </p:scale>
        <p:origin x="754" y="6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6D839CE-A1F6-44FB-8A0F-7EFFF1B546BC}" type="datetimeFigureOut">
              <a:rPr lang="en-US" smtClean="0"/>
              <a:t>12/9/2024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1C48B10-4B06-4809-BBBD-F9DB4B6F9AF1}" type="slidenum">
              <a:rPr lang="en-US" smtClean="0"/>
              <a:t>‹#›</a:t>
            </a:fld>
            <a:endParaRPr lang="en-US"/>
          </a:p>
        </p:txBody>
      </p:sp>
    </p:spTree>
    <p:extLst>
      <p:ext uri="{BB962C8B-B14F-4D97-AF65-F5344CB8AC3E}">
        <p14:creationId xmlns:p14="http://schemas.microsoft.com/office/powerpoint/2010/main" val="34269294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cap="none" dirty="0">
                <a:solidFill>
                  <a:srgbClr val="000000"/>
                </a:solidFill>
                <a:latin typeface="Times New Roman"/>
                <a:ea typeface="Times New Roman"/>
                <a:cs typeface="Times New Roman"/>
                <a:sym typeface="Times New Roman"/>
              </a:rPr>
              <a:t>The NAM MPEP docked into the mGlu</a:t>
            </a:r>
            <a:r>
              <a:rPr lang="en-US" sz="1200" b="0" i="0" u="none" strike="noStrike" cap="none" baseline="-25000" dirty="0">
                <a:solidFill>
                  <a:srgbClr val="000000"/>
                </a:solidFill>
                <a:latin typeface="Times New Roman"/>
                <a:ea typeface="Times New Roman"/>
                <a:cs typeface="Times New Roman"/>
                <a:sym typeface="Times New Roman"/>
              </a:rPr>
              <a:t>5</a:t>
            </a:r>
            <a:r>
              <a:rPr lang="en-US" sz="1200" b="0" i="0" u="none" strike="noStrike" cap="none" dirty="0">
                <a:solidFill>
                  <a:srgbClr val="000000"/>
                </a:solidFill>
                <a:latin typeface="Times New Roman"/>
                <a:ea typeface="Times New Roman"/>
                <a:cs typeface="Times New Roman"/>
                <a:sym typeface="Times New Roman"/>
              </a:rPr>
              <a:t> comparative model. MPEP was docked into the mGlu</a:t>
            </a:r>
            <a:r>
              <a:rPr lang="en-US" sz="1200" b="0" i="0" u="none" strike="noStrike" cap="none" baseline="-25000" dirty="0">
                <a:solidFill>
                  <a:srgbClr val="000000"/>
                </a:solidFill>
                <a:latin typeface="Times New Roman"/>
                <a:ea typeface="Times New Roman"/>
                <a:cs typeface="Times New Roman"/>
                <a:sym typeface="Times New Roman"/>
              </a:rPr>
              <a:t>5</a:t>
            </a:r>
            <a:r>
              <a:rPr lang="en-US" sz="1200" b="0" i="0" u="none" strike="noStrike" cap="none" dirty="0">
                <a:solidFill>
                  <a:srgbClr val="000000"/>
                </a:solidFill>
                <a:latin typeface="Times New Roman"/>
                <a:ea typeface="Times New Roman"/>
                <a:cs typeface="Times New Roman"/>
                <a:sym typeface="Times New Roman"/>
              </a:rPr>
              <a:t> comparative model in two separate experiments, centered at P654 and S808. (A) The lowest-energy conformation for MPEP from the largest cluster docked at P654 is shown in green and at S808 is shown in cyan. Highlighted are the residues that caused decreases in MPEP affinity when mutated, colored by graded effect compared with wild type. (B) The lowest-energy models from the largest three clusters for MPEP docked at P654. (C) The lowest-energy models from the largest five clusters for MPEP docked at S808. Predicted hydrogen bonds between the nitrogen on the pyridine ring and S808 are depicted by dotted blue lines.</a:t>
            </a:r>
          </a:p>
          <a:p>
            <a:endParaRPr lang="en-US" dirty="0"/>
          </a:p>
        </p:txBody>
      </p:sp>
      <p:sp>
        <p:nvSpPr>
          <p:cNvPr id="4" name="Slide Number Placeholder 3"/>
          <p:cNvSpPr>
            <a:spLocks noGrp="1"/>
          </p:cNvSpPr>
          <p:nvPr>
            <p:ph type="sldNum" sz="quarter" idx="5"/>
          </p:nvPr>
        </p:nvSpPr>
        <p:spPr/>
        <p:txBody>
          <a:bodyPr/>
          <a:lstStyle/>
          <a:p>
            <a:fld id="{31C48B10-4B06-4809-BBBD-F9DB4B6F9AF1}" type="slidenum">
              <a:rPr lang="en-US" smtClean="0"/>
              <a:t>4</a:t>
            </a:fld>
            <a:endParaRPr lang="en-US"/>
          </a:p>
        </p:txBody>
      </p:sp>
    </p:spTree>
    <p:extLst>
      <p:ext uri="{BB962C8B-B14F-4D97-AF65-F5344CB8AC3E}">
        <p14:creationId xmlns:p14="http://schemas.microsoft.com/office/powerpoint/2010/main" val="29460254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1C48B10-4B06-4809-BBBD-F9DB4B6F9AF1}" type="slidenum">
              <a:rPr lang="en-US" smtClean="0"/>
              <a:t>10</a:t>
            </a:fld>
            <a:endParaRPr lang="en-US"/>
          </a:p>
        </p:txBody>
      </p:sp>
    </p:spTree>
    <p:extLst>
      <p:ext uri="{BB962C8B-B14F-4D97-AF65-F5344CB8AC3E}">
        <p14:creationId xmlns:p14="http://schemas.microsoft.com/office/powerpoint/2010/main" val="1427012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1C48B10-4B06-4809-BBBD-F9DB4B6F9AF1}" type="slidenum">
              <a:rPr lang="en-US" smtClean="0"/>
              <a:t>11</a:t>
            </a:fld>
            <a:endParaRPr lang="en-US"/>
          </a:p>
        </p:txBody>
      </p:sp>
    </p:spTree>
    <p:extLst>
      <p:ext uri="{BB962C8B-B14F-4D97-AF65-F5344CB8AC3E}">
        <p14:creationId xmlns:p14="http://schemas.microsoft.com/office/powerpoint/2010/main" val="26438432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1C48B10-4B06-4809-BBBD-F9DB4B6F9AF1}" type="slidenum">
              <a:rPr lang="en-US" smtClean="0"/>
              <a:t>12</a:t>
            </a:fld>
            <a:endParaRPr lang="en-US"/>
          </a:p>
        </p:txBody>
      </p:sp>
    </p:spTree>
    <p:extLst>
      <p:ext uri="{BB962C8B-B14F-4D97-AF65-F5344CB8AC3E}">
        <p14:creationId xmlns:p14="http://schemas.microsoft.com/office/powerpoint/2010/main" val="3923610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1C48B10-4B06-4809-BBBD-F9DB4B6F9AF1}" type="slidenum">
              <a:rPr lang="en-US" smtClean="0"/>
              <a:t>14</a:t>
            </a:fld>
            <a:endParaRPr lang="en-US"/>
          </a:p>
        </p:txBody>
      </p:sp>
    </p:spTree>
    <p:extLst>
      <p:ext uri="{BB962C8B-B14F-4D97-AF65-F5344CB8AC3E}">
        <p14:creationId xmlns:p14="http://schemas.microsoft.com/office/powerpoint/2010/main" val="30610013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1C48B10-4B06-4809-BBBD-F9DB4B6F9AF1}" type="slidenum">
              <a:rPr lang="en-US" smtClean="0"/>
              <a:t>15</a:t>
            </a:fld>
            <a:endParaRPr lang="en-US"/>
          </a:p>
        </p:txBody>
      </p:sp>
    </p:spTree>
    <p:extLst>
      <p:ext uri="{BB962C8B-B14F-4D97-AF65-F5344CB8AC3E}">
        <p14:creationId xmlns:p14="http://schemas.microsoft.com/office/powerpoint/2010/main" val="16548251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12/9/2024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12/9/2024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3.png"/><Relationship Id="rId7"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4.svg"/><Relationship Id="rId9"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4.sv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sv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4.sv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4.svg"/><Relationship Id="rId7"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2.svg"/><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4.sv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4.svg"/></Relationships>
</file>

<file path=ppt/slides/_rels/slide16.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svg"/><Relationship Id="rId4" Type="http://schemas.openxmlformats.org/officeDocument/2006/relationships/image" Target="../media/image1.png"/></Relationships>
</file>

<file path=ppt/slides/_rels/slide1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svg"/><Relationship Id="rId4" Type="http://schemas.openxmlformats.org/officeDocument/2006/relationships/image" Target="../media/image1.png"/></Relationships>
</file>

<file path=ppt/slides/_rels/slide18.xml.rels><?xml version="1.0" encoding="UTF-8" standalone="yes"?>
<Relationships xmlns="http://schemas.openxmlformats.org/package/2006/relationships"><Relationship Id="rId8" Type="http://schemas.openxmlformats.org/officeDocument/2006/relationships/hyperlink" Target="https://arxiv.org/abs/2404.17329" TargetMode="External"/><Relationship Id="rId3" Type="http://schemas.openxmlformats.org/officeDocument/2006/relationships/image" Target="../media/image4.svg"/><Relationship Id="rId7" Type="http://schemas.openxmlformats.org/officeDocument/2006/relationships/hyperlink" Target="https://doi.org/10.1038/s41467-024-52061-7" TargetMode="External"/><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hyperlink" Target="https://www.nature.com/articles/s43588-024-00737-x" TargetMode="External"/><Relationship Id="rId5" Type="http://schemas.openxmlformats.org/officeDocument/2006/relationships/image" Target="../media/image2.svg"/><Relationship Id="rId10" Type="http://schemas.openxmlformats.org/officeDocument/2006/relationships/image" Target="../media/image25.svg"/><Relationship Id="rId4" Type="http://schemas.openxmlformats.org/officeDocument/2006/relationships/image" Target="../media/image1.png"/><Relationship Id="rId9" Type="http://schemas.openxmlformats.org/officeDocument/2006/relationships/image" Target="../media/image24.png"/></Relationships>
</file>

<file path=ppt/slides/_rels/slide19.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4.svg"/><Relationship Id="rId7"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svg"/><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2.svg"/><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hyperlink" Target="https://meilerlab.org/rosetta-workshop-spring-2025/rosetta-workshop-registration/" TargetMode="External"/><Relationship Id="rId5" Type="http://schemas.openxmlformats.org/officeDocument/2006/relationships/image" Target="../media/image30.svg"/><Relationship Id="rId4" Type="http://schemas.openxmlformats.org/officeDocument/2006/relationships/image" Target="../media/image1.png"/></Relationships>
</file>

<file path=ppt/slides/_rels/slide2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2.svg"/><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2.svg"/><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gif"/><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4.svg"/></Relationships>
</file>

<file path=ppt/slides/_rels/slide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2.svg"/><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2.svg"/><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2.svg"/><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4.svg"/><Relationship Id="rId7" Type="http://schemas.openxmlformats.org/officeDocument/2006/relationships/hyperlink" Target="http://bioserv.rpbs.univ-paris-diderot.fr/services/Frog2/" TargetMode="External"/><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hyperlink" Target="http://www.meilerlab.org/servers/bcl-academic-license" TargetMode="External"/><Relationship Id="rId5" Type="http://schemas.openxmlformats.org/officeDocument/2006/relationships/image" Target="../media/image2.svg"/><Relationship Id="rId4" Type="http://schemas.openxmlformats.org/officeDocument/2006/relationships/image" Target="../media/image1.png"/><Relationship Id="rId9"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2.svg"/><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877281" y="0"/>
            <a:ext cx="3088591" cy="10287000"/>
            <a:chOff x="0" y="0"/>
            <a:chExt cx="813456" cy="2709333"/>
          </a:xfrm>
        </p:grpSpPr>
        <p:sp>
          <p:nvSpPr>
            <p:cNvPr id="3" name="Freeform 3"/>
            <p:cNvSpPr/>
            <p:nvPr/>
          </p:nvSpPr>
          <p:spPr>
            <a:xfrm>
              <a:off x="0" y="0"/>
              <a:ext cx="813456" cy="2709333"/>
            </a:xfrm>
            <a:custGeom>
              <a:avLst/>
              <a:gdLst/>
              <a:ahLst/>
              <a:cxnLst/>
              <a:rect l="l" t="t" r="r" b="b"/>
              <a:pathLst>
                <a:path w="813456" h="2709333">
                  <a:moveTo>
                    <a:pt x="0" y="0"/>
                  </a:moveTo>
                  <a:lnTo>
                    <a:pt x="813456" y="0"/>
                  </a:lnTo>
                  <a:lnTo>
                    <a:pt x="813456" y="2709333"/>
                  </a:lnTo>
                  <a:lnTo>
                    <a:pt x="0" y="2709333"/>
                  </a:lnTo>
                  <a:close/>
                </a:path>
              </a:pathLst>
            </a:custGeom>
            <a:solidFill>
              <a:srgbClr val="AEE3EF"/>
            </a:solidFill>
            <a:ln cap="sq">
              <a:noFill/>
              <a:prstDash val="solid"/>
              <a:miter/>
            </a:ln>
          </p:spPr>
          <p:txBody>
            <a:bodyPr/>
            <a:lstStyle/>
            <a:p>
              <a:endParaRPr lang="en-US"/>
            </a:p>
          </p:txBody>
        </p:sp>
        <p:sp>
          <p:nvSpPr>
            <p:cNvPr id="4" name="TextBox 4"/>
            <p:cNvSpPr txBox="1"/>
            <p:nvPr/>
          </p:nvSpPr>
          <p:spPr>
            <a:xfrm>
              <a:off x="0" y="-28575"/>
              <a:ext cx="813456" cy="2737908"/>
            </a:xfrm>
            <a:prstGeom prst="rect">
              <a:avLst/>
            </a:prstGeom>
          </p:spPr>
          <p:txBody>
            <a:bodyPr lIns="50800" tIns="50800" rIns="50800" bIns="50800" rtlCol="0" anchor="ctr"/>
            <a:lstStyle/>
            <a:p>
              <a:pPr algn="ctr">
                <a:lnSpc>
                  <a:spcPts val="2852"/>
                </a:lnSpc>
              </a:pPr>
              <a:endParaRPr/>
            </a:p>
          </p:txBody>
        </p:sp>
      </p:grpSp>
      <p:sp>
        <p:nvSpPr>
          <p:cNvPr id="5" name="Freeform 5"/>
          <p:cNvSpPr/>
          <p:nvPr/>
        </p:nvSpPr>
        <p:spPr>
          <a:xfrm rot="-5400000">
            <a:off x="843214" y="435127"/>
            <a:ext cx="627792" cy="1450780"/>
          </a:xfrm>
          <a:custGeom>
            <a:avLst/>
            <a:gdLst/>
            <a:ahLst/>
            <a:cxnLst/>
            <a:rect l="l" t="t" r="r" b="b"/>
            <a:pathLst>
              <a:path w="627792" h="1450780">
                <a:moveTo>
                  <a:pt x="0" y="0"/>
                </a:moveTo>
                <a:lnTo>
                  <a:pt x="627793" y="0"/>
                </a:lnTo>
                <a:lnTo>
                  <a:pt x="627793" y="1450781"/>
                </a:lnTo>
                <a:lnTo>
                  <a:pt x="0" y="145078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Freeform 6"/>
          <p:cNvSpPr/>
          <p:nvPr/>
        </p:nvSpPr>
        <p:spPr>
          <a:xfrm rot="5400000">
            <a:off x="16196494" y="8195494"/>
            <a:ext cx="642000" cy="1483613"/>
          </a:xfrm>
          <a:custGeom>
            <a:avLst/>
            <a:gdLst/>
            <a:ahLst/>
            <a:cxnLst/>
            <a:rect l="l" t="t" r="r" b="b"/>
            <a:pathLst>
              <a:path w="642000" h="1483613">
                <a:moveTo>
                  <a:pt x="0" y="0"/>
                </a:moveTo>
                <a:lnTo>
                  <a:pt x="641999" y="0"/>
                </a:lnTo>
                <a:lnTo>
                  <a:pt x="641999" y="1483613"/>
                </a:lnTo>
                <a:lnTo>
                  <a:pt x="0" y="148361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7" name="Freeform 7"/>
          <p:cNvSpPr/>
          <p:nvPr/>
        </p:nvSpPr>
        <p:spPr>
          <a:xfrm rot="5400000">
            <a:off x="189989" y="8419589"/>
            <a:ext cx="1439285" cy="238136"/>
          </a:xfrm>
          <a:custGeom>
            <a:avLst/>
            <a:gdLst/>
            <a:ahLst/>
            <a:cxnLst/>
            <a:rect l="l" t="t" r="r" b="b"/>
            <a:pathLst>
              <a:path w="1439285" h="238136">
                <a:moveTo>
                  <a:pt x="0" y="0"/>
                </a:moveTo>
                <a:lnTo>
                  <a:pt x="1439286" y="0"/>
                </a:lnTo>
                <a:lnTo>
                  <a:pt x="1439286" y="238136"/>
                </a:lnTo>
                <a:lnTo>
                  <a:pt x="0" y="23813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8" name="Freeform 8"/>
          <p:cNvSpPr/>
          <p:nvPr/>
        </p:nvSpPr>
        <p:spPr>
          <a:xfrm>
            <a:off x="13346482" y="846621"/>
            <a:ext cx="3912818" cy="3609611"/>
          </a:xfrm>
          <a:custGeom>
            <a:avLst/>
            <a:gdLst/>
            <a:ahLst/>
            <a:cxnLst/>
            <a:rect l="l" t="t" r="r" b="b"/>
            <a:pathLst>
              <a:path w="3912818" h="3609611">
                <a:moveTo>
                  <a:pt x="0" y="0"/>
                </a:moveTo>
                <a:lnTo>
                  <a:pt x="3912818" y="0"/>
                </a:lnTo>
                <a:lnTo>
                  <a:pt x="3912818" y="3609611"/>
                </a:lnTo>
                <a:lnTo>
                  <a:pt x="0" y="3609611"/>
                </a:lnTo>
                <a:lnTo>
                  <a:pt x="0" y="0"/>
                </a:lnTo>
                <a:close/>
              </a:path>
            </a:pathLst>
          </a:custGeom>
          <a:blipFill>
            <a:blip r:embed="rId6"/>
            <a:stretch>
              <a:fillRect/>
            </a:stretch>
          </a:blipFill>
        </p:spPr>
        <p:txBody>
          <a:bodyPr/>
          <a:lstStyle/>
          <a:p>
            <a:endParaRPr lang="en-US"/>
          </a:p>
        </p:txBody>
      </p:sp>
      <p:sp>
        <p:nvSpPr>
          <p:cNvPr id="9" name="TextBox 9"/>
          <p:cNvSpPr txBox="1"/>
          <p:nvPr/>
        </p:nvSpPr>
        <p:spPr>
          <a:xfrm>
            <a:off x="3228579" y="2107025"/>
            <a:ext cx="10450409" cy="4477636"/>
          </a:xfrm>
          <a:prstGeom prst="rect">
            <a:avLst/>
          </a:prstGeom>
        </p:spPr>
        <p:txBody>
          <a:bodyPr lIns="0" tIns="0" rIns="0" bIns="0" rtlCol="0" anchor="t">
            <a:spAutoFit/>
          </a:bodyPr>
          <a:lstStyle/>
          <a:p>
            <a:pPr algn="l">
              <a:lnSpc>
                <a:spcPts val="8747"/>
              </a:lnSpc>
            </a:pPr>
            <a:r>
              <a:rPr lang="en-US" sz="8800" b="0" i="0" u="none" strike="noStrike" cap="none" dirty="0">
                <a:solidFill>
                  <a:schemeClr val="dk1"/>
                </a:solidFill>
                <a:latin typeface="Calibri"/>
                <a:ea typeface="Calibri"/>
                <a:cs typeface="Calibri"/>
                <a:sym typeface="Calibri"/>
              </a:rPr>
              <a:t>Protein/Small Molecule Docking</a:t>
            </a:r>
            <a:br>
              <a:rPr lang="en-US" sz="8800" b="0" i="0" u="none" strike="noStrike" cap="none" dirty="0">
                <a:solidFill>
                  <a:schemeClr val="dk1"/>
                </a:solidFill>
                <a:latin typeface="Calibri"/>
                <a:ea typeface="Calibri"/>
                <a:cs typeface="Calibri"/>
                <a:sym typeface="Calibri"/>
              </a:rPr>
            </a:br>
            <a:br>
              <a:rPr lang="en-US" sz="8800" b="0" i="0" u="none" strike="noStrike" cap="none" dirty="0">
                <a:solidFill>
                  <a:schemeClr val="dk1"/>
                </a:solidFill>
                <a:latin typeface="Calibri"/>
                <a:ea typeface="Calibri"/>
                <a:cs typeface="Calibri"/>
                <a:sym typeface="Calibri"/>
              </a:rPr>
            </a:br>
            <a:r>
              <a:rPr lang="en-US" sz="8800" b="0" i="0" u="none" strike="noStrike" cap="none" dirty="0">
                <a:solidFill>
                  <a:schemeClr val="dk1"/>
                </a:solidFill>
                <a:latin typeface="Calibri"/>
                <a:ea typeface="Calibri"/>
                <a:cs typeface="Calibri"/>
                <a:sym typeface="Calibri"/>
              </a:rPr>
              <a:t>(Ligand Docking)</a:t>
            </a:r>
            <a:endParaRPr lang="en-US" sz="8099" b="1" dirty="0">
              <a:solidFill>
                <a:srgbClr val="282828"/>
              </a:solidFill>
              <a:latin typeface="Montserrat Bold"/>
              <a:ea typeface="Montserrat Bold"/>
              <a:cs typeface="Montserrat Bold"/>
              <a:sym typeface="Montserrat Bold"/>
            </a:endParaRPr>
          </a:p>
        </p:txBody>
      </p:sp>
      <p:sp>
        <p:nvSpPr>
          <p:cNvPr id="10" name="TextBox 10"/>
          <p:cNvSpPr txBox="1"/>
          <p:nvPr/>
        </p:nvSpPr>
        <p:spPr>
          <a:xfrm>
            <a:off x="3228579" y="7089195"/>
            <a:ext cx="6627597" cy="2181559"/>
          </a:xfrm>
          <a:prstGeom prst="rect">
            <a:avLst/>
          </a:prstGeom>
        </p:spPr>
        <p:txBody>
          <a:bodyPr lIns="0" tIns="0" rIns="0" bIns="0" rtlCol="0" anchor="t">
            <a:spAutoFit/>
          </a:bodyPr>
          <a:lstStyle/>
          <a:p>
            <a:pPr marL="0" marR="0" lvl="0" indent="-118110" algn="l" rtl="0">
              <a:lnSpc>
                <a:spcPct val="100000"/>
              </a:lnSpc>
              <a:spcBef>
                <a:spcPts val="0"/>
              </a:spcBef>
              <a:spcAft>
                <a:spcPts val="0"/>
              </a:spcAft>
              <a:buClr>
                <a:schemeClr val="accent2"/>
              </a:buClr>
              <a:buSzPts val="1860"/>
              <a:buFont typeface="Noto Sans Symbols"/>
              <a:buNone/>
            </a:pPr>
            <a:r>
              <a:rPr lang="en-US" altLang="zh-CN" sz="4400" dirty="0">
                <a:solidFill>
                  <a:schemeClr val="dk2"/>
                </a:solidFill>
                <a:latin typeface="Calibri"/>
                <a:ea typeface="Calibri"/>
                <a:cs typeface="Calibri"/>
                <a:sym typeface="Calibri"/>
              </a:rPr>
              <a:t>Rocco Moretti</a:t>
            </a:r>
          </a:p>
          <a:p>
            <a:pPr marL="0" marR="0" lvl="0" indent="-118110" algn="l" rtl="0">
              <a:lnSpc>
                <a:spcPct val="100000"/>
              </a:lnSpc>
              <a:spcBef>
                <a:spcPts val="775"/>
              </a:spcBef>
              <a:spcAft>
                <a:spcPts val="0"/>
              </a:spcAft>
              <a:buClr>
                <a:schemeClr val="accent2"/>
              </a:buClr>
              <a:buSzPts val="1860"/>
              <a:buFont typeface="Noto Sans Symbols"/>
              <a:buNone/>
            </a:pPr>
            <a:r>
              <a:rPr lang="en-US" sz="4400" b="0" i="0" u="none" strike="noStrike" cap="none" dirty="0">
                <a:solidFill>
                  <a:schemeClr val="dk2"/>
                </a:solidFill>
                <a:latin typeface="Calibri"/>
                <a:ea typeface="Calibri"/>
                <a:cs typeface="Calibri"/>
                <a:sym typeface="Calibri"/>
              </a:rPr>
              <a:t>Vanderbilt University</a:t>
            </a:r>
          </a:p>
          <a:p>
            <a:pPr marL="0" lvl="0" indent="0" algn="l">
              <a:lnSpc>
                <a:spcPts val="6160"/>
              </a:lnSpc>
              <a:spcBef>
                <a:spcPct val="0"/>
              </a:spcBef>
            </a:pPr>
            <a:endParaRPr lang="en-US" sz="4400" dirty="0">
              <a:solidFill>
                <a:srgbClr val="03617B"/>
              </a:solidFill>
              <a:latin typeface="Arial"/>
              <a:ea typeface="Arial"/>
              <a:cs typeface="Arial"/>
              <a:sym typeface="Arial"/>
            </a:endParaRPr>
          </a:p>
        </p:txBody>
      </p:sp>
      <p:grpSp>
        <p:nvGrpSpPr>
          <p:cNvPr id="11" name="Group 11"/>
          <p:cNvGrpSpPr/>
          <p:nvPr/>
        </p:nvGrpSpPr>
        <p:grpSpPr>
          <a:xfrm rot="5400000">
            <a:off x="114474" y="1778973"/>
            <a:ext cx="4189356" cy="332091"/>
            <a:chOff x="0" y="0"/>
            <a:chExt cx="1276694" cy="101204"/>
          </a:xfrm>
        </p:grpSpPr>
        <p:sp>
          <p:nvSpPr>
            <p:cNvPr id="12" name="Freeform 12"/>
            <p:cNvSpPr/>
            <p:nvPr/>
          </p:nvSpPr>
          <p:spPr>
            <a:xfrm>
              <a:off x="0" y="0"/>
              <a:ext cx="1276694" cy="101204"/>
            </a:xfrm>
            <a:custGeom>
              <a:avLst/>
              <a:gdLst/>
              <a:ahLst/>
              <a:cxnLst/>
              <a:rect l="l" t="t" r="r" b="b"/>
              <a:pathLst>
                <a:path w="1276694" h="101204">
                  <a:moveTo>
                    <a:pt x="0" y="0"/>
                  </a:moveTo>
                  <a:lnTo>
                    <a:pt x="1276694" y="0"/>
                  </a:lnTo>
                  <a:lnTo>
                    <a:pt x="1276694" y="101204"/>
                  </a:lnTo>
                  <a:lnTo>
                    <a:pt x="0" y="101204"/>
                  </a:lnTo>
                  <a:close/>
                </a:path>
              </a:pathLst>
            </a:custGeom>
            <a:solidFill>
              <a:srgbClr val="EB7525"/>
            </a:solidFill>
          </p:spPr>
          <p:txBody>
            <a:bodyPr/>
            <a:lstStyle/>
            <a:p>
              <a:endParaRPr lang="en-US"/>
            </a:p>
          </p:txBody>
        </p:sp>
        <p:sp>
          <p:nvSpPr>
            <p:cNvPr id="13" name="TextBox 13"/>
            <p:cNvSpPr txBox="1"/>
            <p:nvPr/>
          </p:nvSpPr>
          <p:spPr>
            <a:xfrm>
              <a:off x="0" y="-28575"/>
              <a:ext cx="1276694" cy="129779"/>
            </a:xfrm>
            <a:prstGeom prst="rect">
              <a:avLst/>
            </a:prstGeom>
          </p:spPr>
          <p:txBody>
            <a:bodyPr lIns="89802" tIns="89802" rIns="89802" bIns="89802" rtlCol="0" anchor="ctr"/>
            <a:lstStyle/>
            <a:p>
              <a:pPr algn="ctr">
                <a:lnSpc>
                  <a:spcPts val="1303"/>
                </a:lnSpc>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2468863" y="431800"/>
            <a:ext cx="13022341" cy="1193800"/>
          </a:xfrm>
          <a:prstGeom prst="rect">
            <a:avLst/>
          </a:prstGeom>
        </p:spPr>
        <p:txBody>
          <a:bodyPr wrap="square" lIns="0" tIns="0" rIns="0" bIns="0" rtlCol="0" anchor="t">
            <a:spAutoFit/>
          </a:bodyPr>
          <a:lstStyle/>
          <a:p>
            <a:pPr marL="0" lvl="0" indent="0" algn="l">
              <a:lnSpc>
                <a:spcPts val="9799"/>
              </a:lnSpc>
              <a:spcBef>
                <a:spcPct val="0"/>
              </a:spcBef>
            </a:pPr>
            <a:r>
              <a:rPr lang="en-US" sz="6999" b="1" dirty="0" err="1">
                <a:solidFill>
                  <a:srgbClr val="282828"/>
                </a:solidFill>
                <a:latin typeface="Montserrat Bold"/>
                <a:ea typeface="Montserrat Bold"/>
                <a:cs typeface="Montserrat Bold"/>
                <a:sym typeface="Montserrat Bold"/>
              </a:rPr>
              <a:t>RosettaLigand</a:t>
            </a:r>
            <a:r>
              <a:rPr lang="en-US" sz="6999" b="1" dirty="0">
                <a:solidFill>
                  <a:srgbClr val="282828"/>
                </a:solidFill>
                <a:latin typeface="Montserrat Bold"/>
                <a:ea typeface="Montserrat Bold"/>
                <a:cs typeface="Montserrat Bold"/>
                <a:sym typeface="Montserrat Bold"/>
              </a:rPr>
              <a:t> Algorithm</a:t>
            </a:r>
          </a:p>
        </p:txBody>
      </p:sp>
      <p:grpSp>
        <p:nvGrpSpPr>
          <p:cNvPr id="4" name="Group 4"/>
          <p:cNvGrpSpPr/>
          <p:nvPr/>
        </p:nvGrpSpPr>
        <p:grpSpPr>
          <a:xfrm>
            <a:off x="-877281" y="0"/>
            <a:ext cx="3088591" cy="10287000"/>
            <a:chOff x="0" y="0"/>
            <a:chExt cx="813456" cy="2709333"/>
          </a:xfrm>
        </p:grpSpPr>
        <p:sp>
          <p:nvSpPr>
            <p:cNvPr id="5" name="Freeform 5"/>
            <p:cNvSpPr/>
            <p:nvPr/>
          </p:nvSpPr>
          <p:spPr>
            <a:xfrm>
              <a:off x="0" y="0"/>
              <a:ext cx="813456" cy="2709333"/>
            </a:xfrm>
            <a:custGeom>
              <a:avLst/>
              <a:gdLst/>
              <a:ahLst/>
              <a:cxnLst/>
              <a:rect l="l" t="t" r="r" b="b"/>
              <a:pathLst>
                <a:path w="813456" h="2709333">
                  <a:moveTo>
                    <a:pt x="0" y="0"/>
                  </a:moveTo>
                  <a:lnTo>
                    <a:pt x="813456" y="0"/>
                  </a:lnTo>
                  <a:lnTo>
                    <a:pt x="813456" y="2709333"/>
                  </a:lnTo>
                  <a:lnTo>
                    <a:pt x="0" y="2709333"/>
                  </a:lnTo>
                  <a:close/>
                </a:path>
              </a:pathLst>
            </a:custGeom>
            <a:solidFill>
              <a:srgbClr val="AEE3EF"/>
            </a:solidFill>
            <a:ln cap="sq">
              <a:noFill/>
              <a:prstDash val="solid"/>
              <a:miter/>
            </a:ln>
          </p:spPr>
          <p:txBody>
            <a:bodyPr/>
            <a:lstStyle/>
            <a:p>
              <a:endParaRPr lang="en-US"/>
            </a:p>
          </p:txBody>
        </p:sp>
        <p:sp>
          <p:nvSpPr>
            <p:cNvPr id="6" name="TextBox 6"/>
            <p:cNvSpPr txBox="1"/>
            <p:nvPr/>
          </p:nvSpPr>
          <p:spPr>
            <a:xfrm>
              <a:off x="0" y="-28575"/>
              <a:ext cx="813456" cy="2737908"/>
            </a:xfrm>
            <a:prstGeom prst="rect">
              <a:avLst/>
            </a:prstGeom>
          </p:spPr>
          <p:txBody>
            <a:bodyPr lIns="50800" tIns="50800" rIns="50800" bIns="50800" rtlCol="0" anchor="ctr"/>
            <a:lstStyle/>
            <a:p>
              <a:pPr marL="0" lvl="0" indent="0" algn="ctr">
                <a:lnSpc>
                  <a:spcPts val="2852"/>
                </a:lnSpc>
                <a:spcBef>
                  <a:spcPct val="0"/>
                </a:spcBef>
              </a:pPr>
              <a:endParaRPr/>
            </a:p>
          </p:txBody>
        </p:sp>
      </p:grpSp>
      <p:sp>
        <p:nvSpPr>
          <p:cNvPr id="8" name="Freeform 8"/>
          <p:cNvSpPr/>
          <p:nvPr/>
        </p:nvSpPr>
        <p:spPr>
          <a:xfrm>
            <a:off x="15820015" y="909632"/>
            <a:ext cx="1439285" cy="238136"/>
          </a:xfrm>
          <a:custGeom>
            <a:avLst/>
            <a:gdLst/>
            <a:ahLst/>
            <a:cxnLst/>
            <a:rect l="l" t="t" r="r" b="b"/>
            <a:pathLst>
              <a:path w="1439285" h="238136">
                <a:moveTo>
                  <a:pt x="0" y="0"/>
                </a:moveTo>
                <a:lnTo>
                  <a:pt x="1439285" y="0"/>
                </a:lnTo>
                <a:lnTo>
                  <a:pt x="1439285" y="238136"/>
                </a:lnTo>
                <a:lnTo>
                  <a:pt x="0" y="2381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9" name="Freeform 9"/>
          <p:cNvSpPr/>
          <p:nvPr/>
        </p:nvSpPr>
        <p:spPr>
          <a:xfrm rot="-5400000">
            <a:off x="843214" y="435127"/>
            <a:ext cx="627792" cy="1450780"/>
          </a:xfrm>
          <a:custGeom>
            <a:avLst/>
            <a:gdLst/>
            <a:ahLst/>
            <a:cxnLst/>
            <a:rect l="l" t="t" r="r" b="b"/>
            <a:pathLst>
              <a:path w="627792" h="1450780">
                <a:moveTo>
                  <a:pt x="0" y="0"/>
                </a:moveTo>
                <a:lnTo>
                  <a:pt x="627793" y="0"/>
                </a:lnTo>
                <a:lnTo>
                  <a:pt x="627793" y="1450781"/>
                </a:lnTo>
                <a:lnTo>
                  <a:pt x="0" y="145078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grpSp>
        <p:nvGrpSpPr>
          <p:cNvPr id="2" name="Shape 198">
            <a:extLst>
              <a:ext uri="{FF2B5EF4-FFF2-40B4-BE49-F238E27FC236}">
                <a16:creationId xmlns:a16="http://schemas.microsoft.com/office/drawing/2014/main" id="{01BAC7BD-9272-DEC8-7409-3EA5DA351EFF}"/>
              </a:ext>
            </a:extLst>
          </p:cNvPr>
          <p:cNvGrpSpPr/>
          <p:nvPr/>
        </p:nvGrpSpPr>
        <p:grpSpPr>
          <a:xfrm>
            <a:off x="3137094" y="2016247"/>
            <a:ext cx="5089847" cy="7418713"/>
            <a:chOff x="0" y="1430"/>
            <a:chExt cx="3657599" cy="5331138"/>
          </a:xfrm>
        </p:grpSpPr>
        <p:sp>
          <p:nvSpPr>
            <p:cNvPr id="7" name="Shape 199">
              <a:extLst>
                <a:ext uri="{FF2B5EF4-FFF2-40B4-BE49-F238E27FC236}">
                  <a16:creationId xmlns:a16="http://schemas.microsoft.com/office/drawing/2014/main" id="{81FC9DC9-9450-6ED5-6061-7B2BF40E205E}"/>
                </a:ext>
              </a:extLst>
            </p:cNvPr>
            <p:cNvSpPr/>
            <p:nvPr/>
          </p:nvSpPr>
          <p:spPr>
            <a:xfrm>
              <a:off x="0" y="1430"/>
              <a:ext cx="3657599" cy="962132"/>
            </a:xfrm>
            <a:prstGeom prst="roundRect">
              <a:avLst>
                <a:gd name="adj" fmla="val 10000"/>
              </a:avLst>
            </a:prstGeom>
            <a:solidFill>
              <a:schemeClr val="accent6"/>
            </a:solidFill>
            <a:ln w="12700" cap="flat" cmpd="sng">
              <a:solidFill>
                <a:schemeClr val="lt1"/>
              </a:solidFill>
              <a:prstDash val="solid"/>
              <a:miter lim="800000"/>
              <a:headEnd type="none" w="med" len="med"/>
              <a:tailEnd type="none" w="med" len="med"/>
            </a:ln>
          </p:spPr>
          <p:txBody>
            <a:bodyPr wrap="square" lIns="91425" tIns="91425" rIns="91425" bIns="91425" anchor="ctr" anchorCtr="0">
              <a:noAutofit/>
            </a:bodyPr>
            <a:lstStyle/>
            <a:p>
              <a:pPr marL="0" lvl="0" indent="0">
                <a:spcBef>
                  <a:spcPts val="0"/>
                </a:spcBef>
                <a:buNone/>
              </a:pPr>
              <a:endParaRPr sz="2000">
                <a:latin typeface="Arial" panose="020B0604020202020204" pitchFamily="34" charset="0"/>
                <a:cs typeface="Arial" panose="020B0604020202020204" pitchFamily="34" charset="0"/>
              </a:endParaRPr>
            </a:p>
          </p:txBody>
        </p:sp>
        <p:sp>
          <p:nvSpPr>
            <p:cNvPr id="11" name="Shape 200">
              <a:extLst>
                <a:ext uri="{FF2B5EF4-FFF2-40B4-BE49-F238E27FC236}">
                  <a16:creationId xmlns:a16="http://schemas.microsoft.com/office/drawing/2014/main" id="{7FFD620D-4FFC-40E4-5008-5933EA2ACD20}"/>
                </a:ext>
              </a:extLst>
            </p:cNvPr>
            <p:cNvSpPr txBox="1"/>
            <p:nvPr/>
          </p:nvSpPr>
          <p:spPr>
            <a:xfrm>
              <a:off x="28180" y="29610"/>
              <a:ext cx="3601239" cy="905772"/>
            </a:xfrm>
            <a:prstGeom prst="rect">
              <a:avLst/>
            </a:prstGeom>
            <a:noFill/>
            <a:ln>
              <a:noFill/>
            </a:ln>
          </p:spPr>
          <p:txBody>
            <a:bodyPr wrap="square" lIns="95250" tIns="95250" rIns="95250" bIns="95250" anchor="ctr" anchorCtr="0">
              <a:noAutofit/>
            </a:bodyPr>
            <a:lstStyle/>
            <a:p>
              <a:pPr marL="0" marR="0" lvl="0" indent="0" algn="ctr" rtl="0">
                <a:lnSpc>
                  <a:spcPct val="90000"/>
                </a:lnSpc>
                <a:spcBef>
                  <a:spcPts val="0"/>
                </a:spcBef>
                <a:spcAft>
                  <a:spcPts val="0"/>
                </a:spcAft>
                <a:buNone/>
              </a:pPr>
              <a:r>
                <a:rPr lang="en-US" sz="2800" dirty="0">
                  <a:solidFill>
                    <a:schemeClr val="lt1"/>
                  </a:solidFill>
                  <a:latin typeface="Arial" panose="020B0604020202020204" pitchFamily="34" charset="0"/>
                  <a:ea typeface="Arial"/>
                  <a:cs typeface="Arial" panose="020B0604020202020204" pitchFamily="34" charset="0"/>
                  <a:sym typeface="Arial"/>
                </a:rPr>
                <a:t>Initial placement</a:t>
              </a:r>
            </a:p>
          </p:txBody>
        </p:sp>
        <p:sp>
          <p:nvSpPr>
            <p:cNvPr id="12" name="Shape 201">
              <a:extLst>
                <a:ext uri="{FF2B5EF4-FFF2-40B4-BE49-F238E27FC236}">
                  <a16:creationId xmlns:a16="http://schemas.microsoft.com/office/drawing/2014/main" id="{F69507C3-E9C0-7FE7-8EF8-15C5F80BF916}"/>
                </a:ext>
              </a:extLst>
            </p:cNvPr>
            <p:cNvSpPr/>
            <p:nvPr/>
          </p:nvSpPr>
          <p:spPr>
            <a:xfrm rot="5400000">
              <a:off x="1643473" y="988273"/>
              <a:ext cx="370651" cy="444782"/>
            </a:xfrm>
            <a:prstGeom prst="rightArrow">
              <a:avLst>
                <a:gd name="adj1" fmla="val 60000"/>
                <a:gd name="adj2" fmla="val 50000"/>
              </a:avLst>
            </a:prstGeom>
            <a:solidFill>
              <a:srgbClr val="B3CAE7"/>
            </a:solidFill>
            <a:ln>
              <a:noFill/>
            </a:ln>
          </p:spPr>
          <p:txBody>
            <a:bodyPr wrap="square" lIns="91425" tIns="91425" rIns="91425" bIns="91425" anchor="ctr" anchorCtr="0">
              <a:noAutofit/>
            </a:bodyPr>
            <a:lstStyle/>
            <a:p>
              <a:pPr marL="0" lvl="0" indent="0">
                <a:spcBef>
                  <a:spcPts val="0"/>
                </a:spcBef>
                <a:buNone/>
              </a:pPr>
              <a:endParaRPr sz="2000">
                <a:latin typeface="Arial" panose="020B0604020202020204" pitchFamily="34" charset="0"/>
                <a:cs typeface="Arial" panose="020B0604020202020204" pitchFamily="34" charset="0"/>
              </a:endParaRPr>
            </a:p>
          </p:txBody>
        </p:sp>
        <p:sp>
          <p:nvSpPr>
            <p:cNvPr id="13" name="Shape 202">
              <a:extLst>
                <a:ext uri="{FF2B5EF4-FFF2-40B4-BE49-F238E27FC236}">
                  <a16:creationId xmlns:a16="http://schemas.microsoft.com/office/drawing/2014/main" id="{B0C7B00A-DC54-A65B-2F2F-26690F826551}"/>
                </a:ext>
              </a:extLst>
            </p:cNvPr>
            <p:cNvSpPr txBox="1"/>
            <p:nvPr/>
          </p:nvSpPr>
          <p:spPr>
            <a:xfrm>
              <a:off x="1695364" y="1025339"/>
              <a:ext cx="266870" cy="259456"/>
            </a:xfrm>
            <a:prstGeom prst="rect">
              <a:avLst/>
            </a:prstGeom>
            <a:noFill/>
            <a:ln>
              <a:noFill/>
            </a:ln>
          </p:spPr>
          <p:txBody>
            <a:bodyPr wrap="square" lIns="0" tIns="0" rIns="0" bIns="0" anchor="ctr" anchorCtr="0">
              <a:noAutofit/>
            </a:bodyPr>
            <a:lstStyle/>
            <a:p>
              <a:pPr marL="0" marR="0" lvl="0" indent="0" algn="ctr" rtl="0">
                <a:lnSpc>
                  <a:spcPct val="90000"/>
                </a:lnSpc>
                <a:spcBef>
                  <a:spcPts val="0"/>
                </a:spcBef>
                <a:spcAft>
                  <a:spcPts val="0"/>
                </a:spcAft>
                <a:buNone/>
              </a:pPr>
              <a:endParaRPr sz="2000">
                <a:solidFill>
                  <a:schemeClr val="lt1"/>
                </a:solidFill>
                <a:latin typeface="Arial" panose="020B0604020202020204" pitchFamily="34" charset="0"/>
                <a:ea typeface="Arial"/>
                <a:cs typeface="Arial" panose="020B0604020202020204" pitchFamily="34" charset="0"/>
                <a:sym typeface="Arial"/>
              </a:endParaRPr>
            </a:p>
          </p:txBody>
        </p:sp>
        <p:sp>
          <p:nvSpPr>
            <p:cNvPr id="14" name="Shape 203">
              <a:extLst>
                <a:ext uri="{FF2B5EF4-FFF2-40B4-BE49-F238E27FC236}">
                  <a16:creationId xmlns:a16="http://schemas.microsoft.com/office/drawing/2014/main" id="{5984EB49-1230-12E4-E167-53817BBE9E59}"/>
                </a:ext>
              </a:extLst>
            </p:cNvPr>
            <p:cNvSpPr/>
            <p:nvPr/>
          </p:nvSpPr>
          <p:spPr>
            <a:xfrm>
              <a:off x="0" y="1457765"/>
              <a:ext cx="3657599" cy="962132"/>
            </a:xfrm>
            <a:prstGeom prst="roundRect">
              <a:avLst>
                <a:gd name="adj" fmla="val 10000"/>
              </a:avLst>
            </a:prstGeom>
            <a:solidFill>
              <a:srgbClr val="599BD5"/>
            </a:solidFill>
            <a:ln w="12700" cap="flat" cmpd="sng">
              <a:solidFill>
                <a:schemeClr val="lt1"/>
              </a:solidFill>
              <a:prstDash val="solid"/>
              <a:miter lim="800000"/>
              <a:headEnd type="none" w="med" len="med"/>
              <a:tailEnd type="none" w="med" len="med"/>
            </a:ln>
          </p:spPr>
          <p:txBody>
            <a:bodyPr wrap="square" lIns="91425" tIns="91425" rIns="91425" bIns="91425" anchor="ctr" anchorCtr="0">
              <a:noAutofit/>
            </a:bodyPr>
            <a:lstStyle/>
            <a:p>
              <a:pPr marL="0" lvl="0" indent="0">
                <a:spcBef>
                  <a:spcPts val="0"/>
                </a:spcBef>
                <a:buNone/>
              </a:pPr>
              <a:endParaRPr sz="2000">
                <a:latin typeface="Arial" panose="020B0604020202020204" pitchFamily="34" charset="0"/>
                <a:cs typeface="Arial" panose="020B0604020202020204" pitchFamily="34" charset="0"/>
              </a:endParaRPr>
            </a:p>
          </p:txBody>
        </p:sp>
        <p:sp>
          <p:nvSpPr>
            <p:cNvPr id="15" name="Shape 204">
              <a:extLst>
                <a:ext uri="{FF2B5EF4-FFF2-40B4-BE49-F238E27FC236}">
                  <a16:creationId xmlns:a16="http://schemas.microsoft.com/office/drawing/2014/main" id="{C235F808-0F07-8A97-D369-525AC99B44AA}"/>
                </a:ext>
              </a:extLst>
            </p:cNvPr>
            <p:cNvSpPr txBox="1"/>
            <p:nvPr/>
          </p:nvSpPr>
          <p:spPr>
            <a:xfrm>
              <a:off x="28180" y="1485945"/>
              <a:ext cx="3601239" cy="905772"/>
            </a:xfrm>
            <a:prstGeom prst="rect">
              <a:avLst/>
            </a:prstGeom>
            <a:noFill/>
            <a:ln>
              <a:noFill/>
            </a:ln>
          </p:spPr>
          <p:txBody>
            <a:bodyPr wrap="square" lIns="95250" tIns="95250" rIns="95250" bIns="95250" anchor="ctr" anchorCtr="0">
              <a:noAutofit/>
            </a:bodyPr>
            <a:lstStyle/>
            <a:p>
              <a:pPr marL="0" marR="0" lvl="0" indent="0" algn="ctr" rtl="0">
                <a:lnSpc>
                  <a:spcPct val="90000"/>
                </a:lnSpc>
                <a:spcBef>
                  <a:spcPts val="0"/>
                </a:spcBef>
                <a:spcAft>
                  <a:spcPts val="0"/>
                </a:spcAft>
                <a:buNone/>
              </a:pPr>
              <a:r>
                <a:rPr lang="en-US" sz="2800" dirty="0">
                  <a:solidFill>
                    <a:schemeClr val="lt1"/>
                  </a:solidFill>
                  <a:latin typeface="Arial" panose="020B0604020202020204" pitchFamily="34" charset="0"/>
                  <a:ea typeface="Arial"/>
                  <a:cs typeface="Arial" panose="020B0604020202020204" pitchFamily="34" charset="0"/>
                  <a:sym typeface="Arial"/>
                </a:rPr>
                <a:t>Transform</a:t>
              </a:r>
            </a:p>
          </p:txBody>
        </p:sp>
        <p:sp>
          <p:nvSpPr>
            <p:cNvPr id="16" name="Shape 205">
              <a:extLst>
                <a:ext uri="{FF2B5EF4-FFF2-40B4-BE49-F238E27FC236}">
                  <a16:creationId xmlns:a16="http://schemas.microsoft.com/office/drawing/2014/main" id="{B0D755C6-4024-E0F0-EA1F-A7ED6A26136F}"/>
                </a:ext>
              </a:extLst>
            </p:cNvPr>
            <p:cNvSpPr/>
            <p:nvPr/>
          </p:nvSpPr>
          <p:spPr>
            <a:xfrm rot="5400000">
              <a:off x="1643473" y="2444608"/>
              <a:ext cx="370651" cy="444782"/>
            </a:xfrm>
            <a:prstGeom prst="rightArrow">
              <a:avLst>
                <a:gd name="adj1" fmla="val 60000"/>
                <a:gd name="adj2" fmla="val 50000"/>
              </a:avLst>
            </a:prstGeom>
            <a:solidFill>
              <a:srgbClr val="B3CAE7"/>
            </a:solidFill>
            <a:ln>
              <a:noFill/>
            </a:ln>
          </p:spPr>
          <p:txBody>
            <a:bodyPr wrap="square" lIns="91425" tIns="91425" rIns="91425" bIns="91425" anchor="ctr" anchorCtr="0">
              <a:noAutofit/>
            </a:bodyPr>
            <a:lstStyle/>
            <a:p>
              <a:pPr marL="0" lvl="0" indent="0">
                <a:spcBef>
                  <a:spcPts val="0"/>
                </a:spcBef>
                <a:buNone/>
              </a:pPr>
              <a:endParaRPr sz="2000">
                <a:latin typeface="Arial" panose="020B0604020202020204" pitchFamily="34" charset="0"/>
                <a:cs typeface="Arial" panose="020B0604020202020204" pitchFamily="34" charset="0"/>
              </a:endParaRPr>
            </a:p>
          </p:txBody>
        </p:sp>
        <p:sp>
          <p:nvSpPr>
            <p:cNvPr id="17" name="Shape 206">
              <a:extLst>
                <a:ext uri="{FF2B5EF4-FFF2-40B4-BE49-F238E27FC236}">
                  <a16:creationId xmlns:a16="http://schemas.microsoft.com/office/drawing/2014/main" id="{CAF9D49B-D4D3-974B-84F7-1635E8AA9769}"/>
                </a:ext>
              </a:extLst>
            </p:cNvPr>
            <p:cNvSpPr txBox="1"/>
            <p:nvPr/>
          </p:nvSpPr>
          <p:spPr>
            <a:xfrm>
              <a:off x="1695364" y="2481674"/>
              <a:ext cx="266870" cy="259456"/>
            </a:xfrm>
            <a:prstGeom prst="rect">
              <a:avLst/>
            </a:prstGeom>
            <a:noFill/>
            <a:ln>
              <a:noFill/>
            </a:ln>
          </p:spPr>
          <p:txBody>
            <a:bodyPr wrap="square" lIns="0" tIns="0" rIns="0" bIns="0" anchor="ctr" anchorCtr="0">
              <a:noAutofit/>
            </a:bodyPr>
            <a:lstStyle/>
            <a:p>
              <a:pPr marL="0" marR="0" lvl="0" indent="0" algn="ctr" rtl="0">
                <a:lnSpc>
                  <a:spcPct val="90000"/>
                </a:lnSpc>
                <a:spcBef>
                  <a:spcPts val="0"/>
                </a:spcBef>
                <a:spcAft>
                  <a:spcPts val="0"/>
                </a:spcAft>
                <a:buNone/>
              </a:pPr>
              <a:endParaRPr sz="2000">
                <a:solidFill>
                  <a:schemeClr val="lt1"/>
                </a:solidFill>
                <a:latin typeface="Arial" panose="020B0604020202020204" pitchFamily="34" charset="0"/>
                <a:ea typeface="Arial"/>
                <a:cs typeface="Arial" panose="020B0604020202020204" pitchFamily="34" charset="0"/>
                <a:sym typeface="Arial"/>
              </a:endParaRPr>
            </a:p>
          </p:txBody>
        </p:sp>
        <p:sp>
          <p:nvSpPr>
            <p:cNvPr id="18" name="Shape 207">
              <a:extLst>
                <a:ext uri="{FF2B5EF4-FFF2-40B4-BE49-F238E27FC236}">
                  <a16:creationId xmlns:a16="http://schemas.microsoft.com/office/drawing/2014/main" id="{897BDF3C-E97A-FDC8-9197-B358D823EA54}"/>
                </a:ext>
              </a:extLst>
            </p:cNvPr>
            <p:cNvSpPr/>
            <p:nvPr/>
          </p:nvSpPr>
          <p:spPr>
            <a:xfrm>
              <a:off x="0" y="2914101"/>
              <a:ext cx="3657599" cy="962132"/>
            </a:xfrm>
            <a:prstGeom prst="roundRect">
              <a:avLst>
                <a:gd name="adj" fmla="val 10000"/>
              </a:avLst>
            </a:prstGeom>
            <a:solidFill>
              <a:srgbClr val="599BD5"/>
            </a:solidFill>
            <a:ln w="12700" cap="flat" cmpd="sng">
              <a:solidFill>
                <a:schemeClr val="lt1"/>
              </a:solidFill>
              <a:prstDash val="solid"/>
              <a:miter lim="800000"/>
              <a:headEnd type="none" w="med" len="med"/>
              <a:tailEnd type="none" w="med" len="med"/>
            </a:ln>
          </p:spPr>
          <p:txBody>
            <a:bodyPr wrap="square" lIns="91425" tIns="91425" rIns="91425" bIns="91425" anchor="ctr" anchorCtr="0">
              <a:noAutofit/>
            </a:bodyPr>
            <a:lstStyle/>
            <a:p>
              <a:pPr marL="0" lvl="0" indent="0">
                <a:spcBef>
                  <a:spcPts val="0"/>
                </a:spcBef>
                <a:buNone/>
              </a:pPr>
              <a:endParaRPr sz="2000">
                <a:latin typeface="Arial" panose="020B0604020202020204" pitchFamily="34" charset="0"/>
                <a:cs typeface="Arial" panose="020B0604020202020204" pitchFamily="34" charset="0"/>
              </a:endParaRPr>
            </a:p>
          </p:txBody>
        </p:sp>
        <p:sp>
          <p:nvSpPr>
            <p:cNvPr id="19" name="Shape 208">
              <a:extLst>
                <a:ext uri="{FF2B5EF4-FFF2-40B4-BE49-F238E27FC236}">
                  <a16:creationId xmlns:a16="http://schemas.microsoft.com/office/drawing/2014/main" id="{819B21AC-47D7-EA99-F6CF-CDDB8BA41F00}"/>
                </a:ext>
              </a:extLst>
            </p:cNvPr>
            <p:cNvSpPr txBox="1"/>
            <p:nvPr/>
          </p:nvSpPr>
          <p:spPr>
            <a:xfrm>
              <a:off x="28180" y="2942281"/>
              <a:ext cx="3601239" cy="905772"/>
            </a:xfrm>
            <a:prstGeom prst="rect">
              <a:avLst/>
            </a:prstGeom>
            <a:noFill/>
            <a:ln>
              <a:noFill/>
            </a:ln>
          </p:spPr>
          <p:txBody>
            <a:bodyPr wrap="square" lIns="95250" tIns="95250" rIns="95250" bIns="95250" anchor="ctr" anchorCtr="0">
              <a:noAutofit/>
            </a:bodyPr>
            <a:lstStyle/>
            <a:p>
              <a:pPr marL="0" marR="0" lvl="0" indent="0" algn="ctr" rtl="0">
                <a:lnSpc>
                  <a:spcPct val="90000"/>
                </a:lnSpc>
                <a:spcBef>
                  <a:spcPts val="0"/>
                </a:spcBef>
                <a:spcAft>
                  <a:spcPts val="0"/>
                </a:spcAft>
                <a:buNone/>
              </a:pPr>
              <a:r>
                <a:rPr lang="en-US" sz="2800">
                  <a:solidFill>
                    <a:schemeClr val="lt1"/>
                  </a:solidFill>
                  <a:latin typeface="Arial" panose="020B0604020202020204" pitchFamily="34" charset="0"/>
                  <a:ea typeface="Arial"/>
                  <a:cs typeface="Arial" panose="020B0604020202020204" pitchFamily="34" charset="0"/>
                  <a:sym typeface="Arial"/>
                </a:rPr>
                <a:t>Docking Cycles</a:t>
              </a:r>
            </a:p>
          </p:txBody>
        </p:sp>
        <p:sp>
          <p:nvSpPr>
            <p:cNvPr id="20" name="Shape 209">
              <a:extLst>
                <a:ext uri="{FF2B5EF4-FFF2-40B4-BE49-F238E27FC236}">
                  <a16:creationId xmlns:a16="http://schemas.microsoft.com/office/drawing/2014/main" id="{A941E60C-24E5-6381-040A-55F2619EBE61}"/>
                </a:ext>
              </a:extLst>
            </p:cNvPr>
            <p:cNvSpPr/>
            <p:nvPr/>
          </p:nvSpPr>
          <p:spPr>
            <a:xfrm rot="5400000">
              <a:off x="1643473" y="3900944"/>
              <a:ext cx="370651" cy="444782"/>
            </a:xfrm>
            <a:prstGeom prst="rightArrow">
              <a:avLst>
                <a:gd name="adj1" fmla="val 60000"/>
                <a:gd name="adj2" fmla="val 50000"/>
              </a:avLst>
            </a:prstGeom>
            <a:solidFill>
              <a:srgbClr val="B3CAE7"/>
            </a:solidFill>
            <a:ln>
              <a:noFill/>
            </a:ln>
          </p:spPr>
          <p:txBody>
            <a:bodyPr wrap="square" lIns="91425" tIns="91425" rIns="91425" bIns="91425" anchor="ctr" anchorCtr="0">
              <a:noAutofit/>
            </a:bodyPr>
            <a:lstStyle/>
            <a:p>
              <a:pPr marL="0" lvl="0" indent="0">
                <a:spcBef>
                  <a:spcPts val="0"/>
                </a:spcBef>
                <a:buNone/>
              </a:pPr>
              <a:endParaRPr sz="2000">
                <a:latin typeface="Arial" panose="020B0604020202020204" pitchFamily="34" charset="0"/>
                <a:cs typeface="Arial" panose="020B0604020202020204" pitchFamily="34" charset="0"/>
              </a:endParaRPr>
            </a:p>
          </p:txBody>
        </p:sp>
        <p:sp>
          <p:nvSpPr>
            <p:cNvPr id="21" name="Shape 210">
              <a:extLst>
                <a:ext uri="{FF2B5EF4-FFF2-40B4-BE49-F238E27FC236}">
                  <a16:creationId xmlns:a16="http://schemas.microsoft.com/office/drawing/2014/main" id="{C923FA55-E660-9C95-194D-A7298FE25550}"/>
                </a:ext>
              </a:extLst>
            </p:cNvPr>
            <p:cNvSpPr txBox="1"/>
            <p:nvPr/>
          </p:nvSpPr>
          <p:spPr>
            <a:xfrm>
              <a:off x="1695364" y="3938010"/>
              <a:ext cx="266870" cy="259456"/>
            </a:xfrm>
            <a:prstGeom prst="rect">
              <a:avLst/>
            </a:prstGeom>
            <a:noFill/>
            <a:ln>
              <a:noFill/>
            </a:ln>
          </p:spPr>
          <p:txBody>
            <a:bodyPr wrap="square" lIns="0" tIns="0" rIns="0" bIns="0" anchor="ctr" anchorCtr="0">
              <a:noAutofit/>
            </a:bodyPr>
            <a:lstStyle/>
            <a:p>
              <a:pPr marL="0" marR="0" lvl="0" indent="0" algn="ctr" rtl="0">
                <a:lnSpc>
                  <a:spcPct val="90000"/>
                </a:lnSpc>
                <a:spcBef>
                  <a:spcPts val="0"/>
                </a:spcBef>
                <a:spcAft>
                  <a:spcPts val="0"/>
                </a:spcAft>
                <a:buNone/>
              </a:pPr>
              <a:endParaRPr sz="2000">
                <a:solidFill>
                  <a:schemeClr val="lt1"/>
                </a:solidFill>
                <a:latin typeface="Arial" panose="020B0604020202020204" pitchFamily="34" charset="0"/>
                <a:ea typeface="Arial"/>
                <a:cs typeface="Arial" panose="020B0604020202020204" pitchFamily="34" charset="0"/>
                <a:sym typeface="Arial"/>
              </a:endParaRPr>
            </a:p>
          </p:txBody>
        </p:sp>
        <p:sp>
          <p:nvSpPr>
            <p:cNvPr id="22" name="Shape 211">
              <a:extLst>
                <a:ext uri="{FF2B5EF4-FFF2-40B4-BE49-F238E27FC236}">
                  <a16:creationId xmlns:a16="http://schemas.microsoft.com/office/drawing/2014/main" id="{65A5E52E-E1E5-ADEB-BF06-BFA0025F135A}"/>
                </a:ext>
              </a:extLst>
            </p:cNvPr>
            <p:cNvSpPr/>
            <p:nvPr/>
          </p:nvSpPr>
          <p:spPr>
            <a:xfrm>
              <a:off x="0" y="4370436"/>
              <a:ext cx="3657599" cy="962132"/>
            </a:xfrm>
            <a:prstGeom prst="roundRect">
              <a:avLst>
                <a:gd name="adj" fmla="val 10000"/>
              </a:avLst>
            </a:prstGeom>
            <a:solidFill>
              <a:srgbClr val="599BD5"/>
            </a:solidFill>
            <a:ln w="12700" cap="flat" cmpd="sng">
              <a:solidFill>
                <a:schemeClr val="lt1"/>
              </a:solidFill>
              <a:prstDash val="solid"/>
              <a:miter lim="800000"/>
              <a:headEnd type="none" w="med" len="med"/>
              <a:tailEnd type="none" w="med" len="med"/>
            </a:ln>
          </p:spPr>
          <p:txBody>
            <a:bodyPr wrap="square" lIns="91425" tIns="91425" rIns="91425" bIns="91425" anchor="ctr" anchorCtr="0">
              <a:noAutofit/>
            </a:bodyPr>
            <a:lstStyle/>
            <a:p>
              <a:pPr marL="0" lvl="0" indent="0">
                <a:spcBef>
                  <a:spcPts val="0"/>
                </a:spcBef>
                <a:buNone/>
              </a:pPr>
              <a:endParaRPr sz="2000">
                <a:latin typeface="Arial" panose="020B0604020202020204" pitchFamily="34" charset="0"/>
                <a:cs typeface="Arial" panose="020B0604020202020204" pitchFamily="34" charset="0"/>
              </a:endParaRPr>
            </a:p>
          </p:txBody>
        </p:sp>
        <p:sp>
          <p:nvSpPr>
            <p:cNvPr id="23" name="Shape 212">
              <a:extLst>
                <a:ext uri="{FF2B5EF4-FFF2-40B4-BE49-F238E27FC236}">
                  <a16:creationId xmlns:a16="http://schemas.microsoft.com/office/drawing/2014/main" id="{50650217-D78F-5658-D33E-5F0C7079AF40}"/>
                </a:ext>
              </a:extLst>
            </p:cNvPr>
            <p:cNvSpPr txBox="1"/>
            <p:nvPr/>
          </p:nvSpPr>
          <p:spPr>
            <a:xfrm>
              <a:off x="28180" y="4398616"/>
              <a:ext cx="3601239" cy="905772"/>
            </a:xfrm>
            <a:prstGeom prst="rect">
              <a:avLst/>
            </a:prstGeom>
            <a:noFill/>
            <a:ln>
              <a:noFill/>
            </a:ln>
          </p:spPr>
          <p:txBody>
            <a:bodyPr wrap="square" lIns="95250" tIns="95250" rIns="95250" bIns="95250" anchor="ctr" anchorCtr="0">
              <a:noAutofit/>
            </a:bodyPr>
            <a:lstStyle/>
            <a:p>
              <a:pPr marL="0" marR="0" lvl="0" indent="0" algn="ctr" rtl="0">
                <a:lnSpc>
                  <a:spcPct val="90000"/>
                </a:lnSpc>
                <a:spcBef>
                  <a:spcPts val="0"/>
                </a:spcBef>
                <a:spcAft>
                  <a:spcPts val="0"/>
                </a:spcAft>
                <a:buNone/>
              </a:pPr>
              <a:r>
                <a:rPr lang="en-US" sz="2800" dirty="0">
                  <a:solidFill>
                    <a:schemeClr val="lt1"/>
                  </a:solidFill>
                  <a:latin typeface="Arial" panose="020B0604020202020204" pitchFamily="34" charset="0"/>
                  <a:ea typeface="Arial"/>
                  <a:cs typeface="Arial" panose="020B0604020202020204" pitchFamily="34" charset="0"/>
                  <a:sym typeface="Arial"/>
                </a:rPr>
                <a:t>High res refinement</a:t>
              </a:r>
            </a:p>
          </p:txBody>
        </p:sp>
      </p:grpSp>
      <p:grpSp>
        <p:nvGrpSpPr>
          <p:cNvPr id="29" name="Group 28">
            <a:extLst>
              <a:ext uri="{FF2B5EF4-FFF2-40B4-BE49-F238E27FC236}">
                <a16:creationId xmlns:a16="http://schemas.microsoft.com/office/drawing/2014/main" id="{265821C7-566B-C01D-DEE2-974D3E5F3CA3}"/>
              </a:ext>
            </a:extLst>
          </p:cNvPr>
          <p:cNvGrpSpPr/>
          <p:nvPr/>
        </p:nvGrpSpPr>
        <p:grpSpPr>
          <a:xfrm>
            <a:off x="9951902" y="1960906"/>
            <a:ext cx="7307398" cy="7416462"/>
            <a:chOff x="4659313" y="2179637"/>
            <a:chExt cx="5105400" cy="5181599"/>
          </a:xfrm>
        </p:grpSpPr>
        <p:pic>
          <p:nvPicPr>
            <p:cNvPr id="24" name="Shape 213" descr="red.png">
              <a:extLst>
                <a:ext uri="{FF2B5EF4-FFF2-40B4-BE49-F238E27FC236}">
                  <a16:creationId xmlns:a16="http://schemas.microsoft.com/office/drawing/2014/main" id="{7BF0C9FF-94C2-D16D-FE9C-1F81E8A325D2}"/>
                </a:ext>
              </a:extLst>
            </p:cNvPr>
            <p:cNvPicPr preferRelativeResize="0"/>
            <p:nvPr/>
          </p:nvPicPr>
          <p:blipFill rotWithShape="1">
            <a:blip r:embed="rId7">
              <a:alphaModFix/>
            </a:blip>
            <a:srcRect l="3890" t="4590" r="4645"/>
            <a:stretch/>
          </p:blipFill>
          <p:spPr>
            <a:xfrm>
              <a:off x="4659313" y="2179637"/>
              <a:ext cx="2096390" cy="1638118"/>
            </a:xfrm>
            <a:prstGeom prst="rect">
              <a:avLst/>
            </a:prstGeom>
            <a:noFill/>
            <a:ln>
              <a:noFill/>
            </a:ln>
          </p:spPr>
        </p:pic>
        <p:pic>
          <p:nvPicPr>
            <p:cNvPr id="25" name="Shape 214" descr="1A30.png">
              <a:extLst>
                <a:ext uri="{FF2B5EF4-FFF2-40B4-BE49-F238E27FC236}">
                  <a16:creationId xmlns:a16="http://schemas.microsoft.com/office/drawing/2014/main" id="{884DAE82-FA95-94B2-75C4-8C21331B7634}"/>
                </a:ext>
              </a:extLst>
            </p:cNvPr>
            <p:cNvPicPr preferRelativeResize="0"/>
            <p:nvPr/>
          </p:nvPicPr>
          <p:blipFill rotWithShape="1">
            <a:blip r:embed="rId8">
              <a:alphaModFix/>
            </a:blip>
            <a:srcRect l="14694" t="22741" r="14476" b="18611"/>
            <a:stretch/>
          </p:blipFill>
          <p:spPr>
            <a:xfrm>
              <a:off x="7402513" y="2789238"/>
              <a:ext cx="2362200" cy="1465160"/>
            </a:xfrm>
            <a:prstGeom prst="rect">
              <a:avLst/>
            </a:prstGeom>
            <a:noFill/>
            <a:ln>
              <a:noFill/>
            </a:ln>
          </p:spPr>
        </p:pic>
        <p:sp>
          <p:nvSpPr>
            <p:cNvPr id="26" name="Shape 215">
              <a:extLst>
                <a:ext uri="{FF2B5EF4-FFF2-40B4-BE49-F238E27FC236}">
                  <a16:creationId xmlns:a16="http://schemas.microsoft.com/office/drawing/2014/main" id="{4E24395A-3955-5867-BBD3-EEEB3C24B455}"/>
                </a:ext>
              </a:extLst>
            </p:cNvPr>
            <p:cNvSpPr/>
            <p:nvPr/>
          </p:nvSpPr>
          <p:spPr>
            <a:xfrm rot="1189601">
              <a:off x="6559715" y="3231809"/>
              <a:ext cx="840462" cy="160646"/>
            </a:xfrm>
            <a:prstGeom prst="rightArrow">
              <a:avLst>
                <a:gd name="adj1" fmla="val 50000"/>
                <a:gd name="adj2" fmla="val 50000"/>
              </a:avLst>
            </a:prstGeom>
            <a:solidFill>
              <a:schemeClr val="accent2"/>
            </a:solidFill>
            <a:ln w="12700" cap="flat" cmpd="sng">
              <a:solidFill>
                <a:schemeClr val="accent2"/>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pic>
          <p:nvPicPr>
            <p:cNvPr id="27" name="Shape 216" descr="initial_placement.png">
              <a:extLst>
                <a:ext uri="{FF2B5EF4-FFF2-40B4-BE49-F238E27FC236}">
                  <a16:creationId xmlns:a16="http://schemas.microsoft.com/office/drawing/2014/main" id="{1D7E083F-1018-0F8B-2114-1EB2B7E51C82}"/>
                </a:ext>
              </a:extLst>
            </p:cNvPr>
            <p:cNvPicPr preferRelativeResize="0"/>
            <p:nvPr/>
          </p:nvPicPr>
          <p:blipFill rotWithShape="1">
            <a:blip r:embed="rId9">
              <a:alphaModFix/>
            </a:blip>
            <a:srcRect l="6156" t="15691" r="3890" b="9636"/>
            <a:stretch/>
          </p:blipFill>
          <p:spPr>
            <a:xfrm>
              <a:off x="5040313" y="4755068"/>
              <a:ext cx="4191000" cy="2606168"/>
            </a:xfrm>
            <a:prstGeom prst="rect">
              <a:avLst/>
            </a:prstGeom>
            <a:noFill/>
            <a:ln>
              <a:noFill/>
            </a:ln>
          </p:spPr>
        </p:pic>
        <p:sp>
          <p:nvSpPr>
            <p:cNvPr id="28" name="Shape 217">
              <a:extLst>
                <a:ext uri="{FF2B5EF4-FFF2-40B4-BE49-F238E27FC236}">
                  <a16:creationId xmlns:a16="http://schemas.microsoft.com/office/drawing/2014/main" id="{17D85319-4AE9-A768-D0D9-4491F5FEB668}"/>
                </a:ext>
              </a:extLst>
            </p:cNvPr>
            <p:cNvSpPr/>
            <p:nvPr/>
          </p:nvSpPr>
          <p:spPr>
            <a:xfrm rot="6707084">
              <a:off x="7943335" y="4432866"/>
              <a:ext cx="561841" cy="206815"/>
            </a:xfrm>
            <a:prstGeom prst="rightArrow">
              <a:avLst>
                <a:gd name="adj1" fmla="val 50000"/>
                <a:gd name="adj2" fmla="val 50000"/>
              </a:avLst>
            </a:prstGeom>
            <a:solidFill>
              <a:schemeClr val="accent2"/>
            </a:solidFill>
            <a:ln w="12700" cap="flat" cmpd="sng">
              <a:solidFill>
                <a:schemeClr val="accent2"/>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sp>
        <p:nvSpPr>
          <p:cNvPr id="10" name="Freeform 10"/>
          <p:cNvSpPr/>
          <p:nvPr/>
        </p:nvSpPr>
        <p:spPr>
          <a:xfrm rot="5400000">
            <a:off x="16196494" y="8195494"/>
            <a:ext cx="642000" cy="1483613"/>
          </a:xfrm>
          <a:custGeom>
            <a:avLst/>
            <a:gdLst/>
            <a:ahLst/>
            <a:cxnLst/>
            <a:rect l="l" t="t" r="r" b="b"/>
            <a:pathLst>
              <a:path w="642000" h="1483613">
                <a:moveTo>
                  <a:pt x="0" y="0"/>
                </a:moveTo>
                <a:lnTo>
                  <a:pt x="641999" y="0"/>
                </a:lnTo>
                <a:lnTo>
                  <a:pt x="641999" y="1483613"/>
                </a:lnTo>
                <a:lnTo>
                  <a:pt x="0" y="148361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Tree>
    <p:extLst>
      <p:ext uri="{BB962C8B-B14F-4D97-AF65-F5344CB8AC3E}">
        <p14:creationId xmlns:p14="http://schemas.microsoft.com/office/powerpoint/2010/main" val="16360811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2468863" y="431800"/>
            <a:ext cx="13022341" cy="1193800"/>
          </a:xfrm>
          <a:prstGeom prst="rect">
            <a:avLst/>
          </a:prstGeom>
        </p:spPr>
        <p:txBody>
          <a:bodyPr wrap="square" lIns="0" tIns="0" rIns="0" bIns="0" rtlCol="0" anchor="t">
            <a:spAutoFit/>
          </a:bodyPr>
          <a:lstStyle/>
          <a:p>
            <a:pPr marL="0" lvl="0" indent="0" algn="l">
              <a:lnSpc>
                <a:spcPts val="9799"/>
              </a:lnSpc>
              <a:spcBef>
                <a:spcPct val="0"/>
              </a:spcBef>
            </a:pPr>
            <a:r>
              <a:rPr lang="en-US" sz="6999" b="1" dirty="0">
                <a:solidFill>
                  <a:srgbClr val="282828"/>
                </a:solidFill>
                <a:latin typeface="Montserrat Bold"/>
                <a:ea typeface="Montserrat Bold"/>
                <a:cs typeface="Montserrat Bold"/>
                <a:sym typeface="Montserrat Bold"/>
              </a:rPr>
              <a:t>Transform Algorithm</a:t>
            </a:r>
          </a:p>
        </p:txBody>
      </p:sp>
      <p:grpSp>
        <p:nvGrpSpPr>
          <p:cNvPr id="4" name="Group 4"/>
          <p:cNvGrpSpPr/>
          <p:nvPr/>
        </p:nvGrpSpPr>
        <p:grpSpPr>
          <a:xfrm>
            <a:off x="-877281" y="0"/>
            <a:ext cx="3088591" cy="10287000"/>
            <a:chOff x="0" y="0"/>
            <a:chExt cx="813456" cy="2709333"/>
          </a:xfrm>
        </p:grpSpPr>
        <p:sp>
          <p:nvSpPr>
            <p:cNvPr id="5" name="Freeform 5"/>
            <p:cNvSpPr/>
            <p:nvPr/>
          </p:nvSpPr>
          <p:spPr>
            <a:xfrm>
              <a:off x="0" y="0"/>
              <a:ext cx="813456" cy="2709333"/>
            </a:xfrm>
            <a:custGeom>
              <a:avLst/>
              <a:gdLst/>
              <a:ahLst/>
              <a:cxnLst/>
              <a:rect l="l" t="t" r="r" b="b"/>
              <a:pathLst>
                <a:path w="813456" h="2709333">
                  <a:moveTo>
                    <a:pt x="0" y="0"/>
                  </a:moveTo>
                  <a:lnTo>
                    <a:pt x="813456" y="0"/>
                  </a:lnTo>
                  <a:lnTo>
                    <a:pt x="813456" y="2709333"/>
                  </a:lnTo>
                  <a:lnTo>
                    <a:pt x="0" y="2709333"/>
                  </a:lnTo>
                  <a:close/>
                </a:path>
              </a:pathLst>
            </a:custGeom>
            <a:solidFill>
              <a:srgbClr val="AEE3EF"/>
            </a:solidFill>
            <a:ln cap="sq">
              <a:noFill/>
              <a:prstDash val="solid"/>
              <a:miter/>
            </a:ln>
          </p:spPr>
          <p:txBody>
            <a:bodyPr/>
            <a:lstStyle/>
            <a:p>
              <a:endParaRPr lang="en-US"/>
            </a:p>
          </p:txBody>
        </p:sp>
        <p:sp>
          <p:nvSpPr>
            <p:cNvPr id="6" name="TextBox 6"/>
            <p:cNvSpPr txBox="1"/>
            <p:nvPr/>
          </p:nvSpPr>
          <p:spPr>
            <a:xfrm>
              <a:off x="0" y="-28575"/>
              <a:ext cx="813456" cy="2737908"/>
            </a:xfrm>
            <a:prstGeom prst="rect">
              <a:avLst/>
            </a:prstGeom>
          </p:spPr>
          <p:txBody>
            <a:bodyPr lIns="50800" tIns="50800" rIns="50800" bIns="50800" rtlCol="0" anchor="ctr"/>
            <a:lstStyle/>
            <a:p>
              <a:pPr marL="0" lvl="0" indent="0" algn="ctr">
                <a:lnSpc>
                  <a:spcPts val="2852"/>
                </a:lnSpc>
                <a:spcBef>
                  <a:spcPct val="0"/>
                </a:spcBef>
              </a:pPr>
              <a:endParaRPr/>
            </a:p>
          </p:txBody>
        </p:sp>
      </p:grpSp>
      <p:sp>
        <p:nvSpPr>
          <p:cNvPr id="8" name="Freeform 8"/>
          <p:cNvSpPr/>
          <p:nvPr/>
        </p:nvSpPr>
        <p:spPr>
          <a:xfrm>
            <a:off x="15820015" y="909632"/>
            <a:ext cx="1439285" cy="238136"/>
          </a:xfrm>
          <a:custGeom>
            <a:avLst/>
            <a:gdLst/>
            <a:ahLst/>
            <a:cxnLst/>
            <a:rect l="l" t="t" r="r" b="b"/>
            <a:pathLst>
              <a:path w="1439285" h="238136">
                <a:moveTo>
                  <a:pt x="0" y="0"/>
                </a:moveTo>
                <a:lnTo>
                  <a:pt x="1439285" y="0"/>
                </a:lnTo>
                <a:lnTo>
                  <a:pt x="1439285" y="238136"/>
                </a:lnTo>
                <a:lnTo>
                  <a:pt x="0" y="2381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9" name="Freeform 9"/>
          <p:cNvSpPr/>
          <p:nvPr/>
        </p:nvSpPr>
        <p:spPr>
          <a:xfrm rot="-5400000">
            <a:off x="843214" y="435127"/>
            <a:ext cx="627792" cy="1450780"/>
          </a:xfrm>
          <a:custGeom>
            <a:avLst/>
            <a:gdLst/>
            <a:ahLst/>
            <a:cxnLst/>
            <a:rect l="l" t="t" r="r" b="b"/>
            <a:pathLst>
              <a:path w="627792" h="1450780">
                <a:moveTo>
                  <a:pt x="0" y="0"/>
                </a:moveTo>
                <a:lnTo>
                  <a:pt x="627793" y="0"/>
                </a:lnTo>
                <a:lnTo>
                  <a:pt x="627793" y="1450781"/>
                </a:lnTo>
                <a:lnTo>
                  <a:pt x="0" y="145078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grpSp>
        <p:nvGrpSpPr>
          <p:cNvPr id="50" name="Group 49">
            <a:extLst>
              <a:ext uri="{FF2B5EF4-FFF2-40B4-BE49-F238E27FC236}">
                <a16:creationId xmlns:a16="http://schemas.microsoft.com/office/drawing/2014/main" id="{43058610-29DB-D05C-7B56-6162E46436B8}"/>
              </a:ext>
            </a:extLst>
          </p:cNvPr>
          <p:cNvGrpSpPr/>
          <p:nvPr/>
        </p:nvGrpSpPr>
        <p:grpSpPr>
          <a:xfrm>
            <a:off x="3276600" y="1943101"/>
            <a:ext cx="12269570" cy="7467600"/>
            <a:chOff x="4784329" y="2490083"/>
            <a:chExt cx="8719342" cy="5306832"/>
          </a:xfrm>
        </p:grpSpPr>
        <p:sp>
          <p:nvSpPr>
            <p:cNvPr id="2" name="Shape 255">
              <a:extLst>
                <a:ext uri="{FF2B5EF4-FFF2-40B4-BE49-F238E27FC236}">
                  <a16:creationId xmlns:a16="http://schemas.microsoft.com/office/drawing/2014/main" id="{676F9780-A647-B27E-6604-CE679548DFD2}"/>
                </a:ext>
              </a:extLst>
            </p:cNvPr>
            <p:cNvSpPr/>
            <p:nvPr/>
          </p:nvSpPr>
          <p:spPr>
            <a:xfrm>
              <a:off x="8779162" y="2490083"/>
              <a:ext cx="1676400" cy="609600"/>
            </a:xfrm>
            <a:prstGeom prst="roundRect">
              <a:avLst>
                <a:gd name="adj" fmla="val 16667"/>
              </a:avLst>
            </a:prstGeom>
            <a:solidFill>
              <a:srgbClr val="599BD5"/>
            </a:solidFill>
            <a:ln w="12700" cap="flat" cmpd="sng">
              <a:solidFill>
                <a:schemeClr val="lt1"/>
              </a:solidFill>
              <a:prstDash val="solid"/>
              <a:miter lim="800000"/>
              <a:headEnd type="none" w="med" len="med"/>
              <a:tailEnd type="none" w="med" len="med"/>
            </a:ln>
          </p:spPr>
          <p:txBody>
            <a:bodyPr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marL="0" marR="0" lvl="0" indent="0" algn="ctr" rtl="0">
                <a:spcBef>
                  <a:spcPts val="0"/>
                </a:spcBef>
                <a:spcAft>
                  <a:spcPts val="0"/>
                </a:spcAft>
                <a:buNone/>
              </a:pPr>
              <a:r>
                <a:rPr lang="en-US" sz="3200" dirty="0">
                  <a:solidFill>
                    <a:schemeClr val="lt1"/>
                  </a:solidFill>
                  <a:latin typeface="Arial"/>
                  <a:ea typeface="Arial"/>
                  <a:cs typeface="Arial"/>
                  <a:sym typeface="Arial"/>
                </a:rPr>
                <a:t>Start</a:t>
              </a:r>
            </a:p>
          </p:txBody>
        </p:sp>
        <p:grpSp>
          <p:nvGrpSpPr>
            <p:cNvPr id="24" name="Shape 256">
              <a:extLst>
                <a:ext uri="{FF2B5EF4-FFF2-40B4-BE49-F238E27FC236}">
                  <a16:creationId xmlns:a16="http://schemas.microsoft.com/office/drawing/2014/main" id="{7B52D2A4-2E62-EEFA-8B87-5B739325A1DC}"/>
                </a:ext>
              </a:extLst>
            </p:cNvPr>
            <p:cNvGrpSpPr/>
            <p:nvPr/>
          </p:nvGrpSpPr>
          <p:grpSpPr>
            <a:xfrm>
              <a:off x="8702962" y="3861683"/>
              <a:ext cx="1828800" cy="762000"/>
              <a:chOff x="1706337" y="1581"/>
              <a:chExt cx="1703838" cy="1107495"/>
            </a:xfrm>
          </p:grpSpPr>
          <p:sp>
            <p:nvSpPr>
              <p:cNvPr id="48" name="Shape 257">
                <a:extLst>
                  <a:ext uri="{FF2B5EF4-FFF2-40B4-BE49-F238E27FC236}">
                    <a16:creationId xmlns:a16="http://schemas.microsoft.com/office/drawing/2014/main" id="{5EB0ECDB-E14E-DF04-8632-183AB0EB72C2}"/>
                  </a:ext>
                </a:extLst>
              </p:cNvPr>
              <p:cNvSpPr/>
              <p:nvPr/>
            </p:nvSpPr>
            <p:spPr>
              <a:xfrm>
                <a:off x="1706337" y="1581"/>
                <a:ext cx="1703838" cy="1107495"/>
              </a:xfrm>
              <a:prstGeom prst="roundRect">
                <a:avLst>
                  <a:gd name="adj" fmla="val 16667"/>
                </a:avLst>
              </a:prstGeom>
              <a:solidFill>
                <a:srgbClr val="599BD5"/>
              </a:solidFill>
              <a:ln w="12700" cap="flat" cmpd="sng">
                <a:solidFill>
                  <a:schemeClr val="lt1"/>
                </a:solidFill>
                <a:prstDash val="solid"/>
                <a:miter lim="800000"/>
                <a:headEnd type="none" w="med" len="med"/>
                <a:tailEnd type="none" w="med" len="med"/>
              </a:ln>
            </p:spPr>
            <p:txBody>
              <a:bodyPr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marL="0" lvl="0" indent="0">
                  <a:spcBef>
                    <a:spcPts val="0"/>
                  </a:spcBef>
                  <a:buNone/>
                </a:pPr>
                <a:endParaRPr sz="3200"/>
              </a:p>
            </p:txBody>
          </p:sp>
          <p:sp>
            <p:nvSpPr>
              <p:cNvPr id="49" name="Shape 258">
                <a:extLst>
                  <a:ext uri="{FF2B5EF4-FFF2-40B4-BE49-F238E27FC236}">
                    <a16:creationId xmlns:a16="http://schemas.microsoft.com/office/drawing/2014/main" id="{A59DA3CE-EBD4-954C-2A6A-990DE3FCBBDF}"/>
                  </a:ext>
                </a:extLst>
              </p:cNvPr>
              <p:cNvSpPr/>
              <p:nvPr/>
            </p:nvSpPr>
            <p:spPr>
              <a:xfrm>
                <a:off x="1760400" y="55644"/>
                <a:ext cx="1595712" cy="999369"/>
              </a:xfrm>
              <a:prstGeom prst="rect">
                <a:avLst/>
              </a:prstGeom>
              <a:noFill/>
              <a:ln>
                <a:noFill/>
              </a:ln>
            </p:spPr>
            <p:txBody>
              <a:bodyPr wrap="square" lIns="76200" tIns="76200" rIns="76200" bIns="762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marL="0" marR="0" lvl="0" indent="0" algn="ctr" rtl="0">
                  <a:lnSpc>
                    <a:spcPct val="90000"/>
                  </a:lnSpc>
                  <a:spcBef>
                    <a:spcPts val="0"/>
                  </a:spcBef>
                  <a:spcAft>
                    <a:spcPts val="0"/>
                  </a:spcAft>
                  <a:buNone/>
                </a:pPr>
                <a:r>
                  <a:rPr lang="en-US" sz="3200" dirty="0">
                    <a:solidFill>
                      <a:schemeClr val="lt1"/>
                    </a:solidFill>
                    <a:latin typeface="Arial"/>
                    <a:ea typeface="Arial"/>
                    <a:cs typeface="Arial"/>
                    <a:sym typeface="Arial"/>
                  </a:rPr>
                  <a:t>Flip a Coin</a:t>
                </a:r>
              </a:p>
            </p:txBody>
          </p:sp>
        </p:grpSp>
        <p:sp>
          <p:nvSpPr>
            <p:cNvPr id="25" name="Shape 259">
              <a:extLst>
                <a:ext uri="{FF2B5EF4-FFF2-40B4-BE49-F238E27FC236}">
                  <a16:creationId xmlns:a16="http://schemas.microsoft.com/office/drawing/2014/main" id="{EE6B1276-BFEF-DD8F-E226-2AD5E779B427}"/>
                </a:ext>
              </a:extLst>
            </p:cNvPr>
            <p:cNvSpPr/>
            <p:nvPr/>
          </p:nvSpPr>
          <p:spPr>
            <a:xfrm>
              <a:off x="6112162" y="3633083"/>
              <a:ext cx="1752600" cy="1219200"/>
            </a:xfrm>
            <a:prstGeom prst="roundRect">
              <a:avLst>
                <a:gd name="adj" fmla="val 16667"/>
              </a:avLst>
            </a:prstGeom>
            <a:solidFill>
              <a:srgbClr val="599BD5"/>
            </a:solidFill>
            <a:ln w="12700" cap="flat" cmpd="sng">
              <a:solidFill>
                <a:schemeClr val="lt1"/>
              </a:solidFill>
              <a:prstDash val="solid"/>
              <a:miter lim="800000"/>
              <a:headEnd type="none" w="med" len="med"/>
              <a:tailEnd type="none" w="med" len="med"/>
            </a:ln>
          </p:spPr>
          <p:txBody>
            <a:bodyPr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marL="0" marR="0" lvl="0" indent="0" algn="ctr" rtl="0">
                <a:spcBef>
                  <a:spcPts val="0"/>
                </a:spcBef>
                <a:spcAft>
                  <a:spcPts val="0"/>
                </a:spcAft>
                <a:buNone/>
              </a:pPr>
              <a:r>
                <a:rPr lang="en-US" sz="3200">
                  <a:solidFill>
                    <a:schemeClr val="lt1"/>
                  </a:solidFill>
                  <a:latin typeface="Arial"/>
                  <a:ea typeface="Arial"/>
                  <a:cs typeface="Arial"/>
                  <a:sym typeface="Arial"/>
                </a:rPr>
                <a:t>Random Conformer Change</a:t>
              </a:r>
            </a:p>
          </p:txBody>
        </p:sp>
        <p:grpSp>
          <p:nvGrpSpPr>
            <p:cNvPr id="26" name="Shape 260">
              <a:extLst>
                <a:ext uri="{FF2B5EF4-FFF2-40B4-BE49-F238E27FC236}">
                  <a16:creationId xmlns:a16="http://schemas.microsoft.com/office/drawing/2014/main" id="{B16FD4E7-6E1D-CD10-4038-DB96540571A5}"/>
                </a:ext>
              </a:extLst>
            </p:cNvPr>
            <p:cNvGrpSpPr/>
            <p:nvPr/>
          </p:nvGrpSpPr>
          <p:grpSpPr>
            <a:xfrm>
              <a:off x="5720040" y="6841098"/>
              <a:ext cx="2362294" cy="955817"/>
              <a:chOff x="0" y="262053"/>
              <a:chExt cx="5116513" cy="3259949"/>
            </a:xfrm>
          </p:grpSpPr>
          <p:sp>
            <p:nvSpPr>
              <p:cNvPr id="46" name="Shape 261">
                <a:extLst>
                  <a:ext uri="{FF2B5EF4-FFF2-40B4-BE49-F238E27FC236}">
                    <a16:creationId xmlns:a16="http://schemas.microsoft.com/office/drawing/2014/main" id="{56B3AB82-F213-6B07-E520-AE079A7060B8}"/>
                  </a:ext>
                </a:extLst>
              </p:cNvPr>
              <p:cNvSpPr/>
              <p:nvPr/>
            </p:nvSpPr>
            <p:spPr>
              <a:xfrm>
                <a:off x="0" y="262053"/>
                <a:ext cx="5116513" cy="3259949"/>
              </a:xfrm>
              <a:prstGeom prst="roundRect">
                <a:avLst>
                  <a:gd name="adj" fmla="val 16667"/>
                </a:avLst>
              </a:prstGeom>
              <a:solidFill>
                <a:srgbClr val="599BD5"/>
              </a:solidFill>
              <a:ln w="12700" cap="flat" cmpd="sng">
                <a:solidFill>
                  <a:schemeClr val="lt1"/>
                </a:solidFill>
                <a:prstDash val="solid"/>
                <a:miter lim="800000"/>
                <a:headEnd type="none" w="med" len="med"/>
                <a:tailEnd type="none" w="med" len="med"/>
              </a:ln>
            </p:spPr>
            <p:txBody>
              <a:bodyPr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marL="0" marR="0" lvl="0" indent="0" algn="ctr" rtl="0">
                  <a:spcBef>
                    <a:spcPts val="0"/>
                  </a:spcBef>
                  <a:spcAft>
                    <a:spcPts val="0"/>
                  </a:spcAft>
                  <a:buNone/>
                </a:pPr>
                <a:r>
                  <a:rPr lang="en-US" sz="3200" dirty="0">
                    <a:solidFill>
                      <a:schemeClr val="lt1"/>
                    </a:solidFill>
                    <a:latin typeface="Arial"/>
                    <a:ea typeface="Arial"/>
                    <a:cs typeface="Arial"/>
                    <a:sym typeface="Arial"/>
                  </a:rPr>
                  <a:t>Yes, Keep Move</a:t>
                </a:r>
              </a:p>
            </p:txBody>
          </p:sp>
          <p:sp>
            <p:nvSpPr>
              <p:cNvPr id="47" name="Shape 262">
                <a:extLst>
                  <a:ext uri="{FF2B5EF4-FFF2-40B4-BE49-F238E27FC236}">
                    <a16:creationId xmlns:a16="http://schemas.microsoft.com/office/drawing/2014/main" id="{343D6509-22D4-A7D7-35F8-3062134B5D60}"/>
                  </a:ext>
                </a:extLst>
              </p:cNvPr>
              <p:cNvSpPr/>
              <p:nvPr/>
            </p:nvSpPr>
            <p:spPr>
              <a:xfrm>
                <a:off x="162348" y="358620"/>
                <a:ext cx="4791814" cy="3001035"/>
              </a:xfrm>
              <a:prstGeom prst="rect">
                <a:avLst/>
              </a:prstGeom>
              <a:noFill/>
              <a:ln>
                <a:noFill/>
              </a:ln>
            </p:spPr>
            <p:txBody>
              <a:bodyPr wrap="square" lIns="232400" tIns="232400" rIns="232400" bIns="2324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marL="0" marR="0" lvl="0" indent="0" algn="ctr" rtl="0">
                  <a:lnSpc>
                    <a:spcPct val="90000"/>
                  </a:lnSpc>
                  <a:spcBef>
                    <a:spcPts val="0"/>
                  </a:spcBef>
                  <a:spcAft>
                    <a:spcPts val="0"/>
                  </a:spcAft>
                  <a:buNone/>
                </a:pPr>
                <a:endParaRPr sz="3200">
                  <a:solidFill>
                    <a:schemeClr val="lt1"/>
                  </a:solidFill>
                  <a:latin typeface="Arial"/>
                  <a:ea typeface="Arial"/>
                  <a:cs typeface="Arial"/>
                  <a:sym typeface="Arial"/>
                </a:endParaRPr>
              </a:p>
            </p:txBody>
          </p:sp>
        </p:grpSp>
        <p:sp>
          <p:nvSpPr>
            <p:cNvPr id="27" name="Shape 263">
              <a:extLst>
                <a:ext uri="{FF2B5EF4-FFF2-40B4-BE49-F238E27FC236}">
                  <a16:creationId xmlns:a16="http://schemas.microsoft.com/office/drawing/2014/main" id="{8B7C20FD-9035-EF08-AD99-D8A5AFB68F19}"/>
                </a:ext>
              </a:extLst>
            </p:cNvPr>
            <p:cNvSpPr/>
            <p:nvPr/>
          </p:nvSpPr>
          <p:spPr>
            <a:xfrm>
              <a:off x="10760362" y="4014083"/>
              <a:ext cx="595974" cy="381000"/>
            </a:xfrm>
            <a:prstGeom prst="rightArrow">
              <a:avLst>
                <a:gd name="adj1" fmla="val 50000"/>
                <a:gd name="adj2" fmla="val 50000"/>
              </a:avLst>
            </a:prstGeom>
            <a:solidFill>
              <a:schemeClr val="accent6"/>
            </a:solidFill>
            <a:ln w="12700" cap="flat" cmpd="sng">
              <a:solidFill>
                <a:schemeClr val="accent2"/>
              </a:solidFill>
              <a:prstDash val="solid"/>
              <a:miter lim="800000"/>
              <a:headEnd type="none" w="med" len="med"/>
              <a:tailEnd type="none" w="med" len="med"/>
            </a:ln>
          </p:spPr>
          <p:txBody>
            <a:bodyPr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marL="0" marR="0" lvl="0" indent="0" algn="ctr" rtl="0">
                <a:spcBef>
                  <a:spcPts val="0"/>
                </a:spcBef>
                <a:spcAft>
                  <a:spcPts val="0"/>
                </a:spcAft>
                <a:buNone/>
              </a:pPr>
              <a:endParaRPr sz="3200">
                <a:solidFill>
                  <a:schemeClr val="lt1"/>
                </a:solidFill>
                <a:latin typeface="Arial"/>
                <a:ea typeface="Arial"/>
                <a:cs typeface="Arial"/>
                <a:sym typeface="Arial"/>
              </a:endParaRPr>
            </a:p>
          </p:txBody>
        </p:sp>
        <p:sp>
          <p:nvSpPr>
            <p:cNvPr id="28" name="Shape 264">
              <a:extLst>
                <a:ext uri="{FF2B5EF4-FFF2-40B4-BE49-F238E27FC236}">
                  <a16:creationId xmlns:a16="http://schemas.microsoft.com/office/drawing/2014/main" id="{96448877-2EA3-993B-2ABD-2995D67A516E}"/>
                </a:ext>
              </a:extLst>
            </p:cNvPr>
            <p:cNvSpPr/>
            <p:nvPr/>
          </p:nvSpPr>
          <p:spPr>
            <a:xfrm rot="5400000">
              <a:off x="9270488" y="3294157"/>
              <a:ext cx="617548" cy="381000"/>
            </a:xfrm>
            <a:prstGeom prst="rightArrow">
              <a:avLst>
                <a:gd name="adj1" fmla="val 50000"/>
                <a:gd name="adj2" fmla="val 50000"/>
              </a:avLst>
            </a:prstGeom>
            <a:solidFill>
              <a:schemeClr val="accent6"/>
            </a:solidFill>
            <a:ln w="12700" cap="flat" cmpd="sng">
              <a:solidFill>
                <a:schemeClr val="accent2"/>
              </a:solidFill>
              <a:prstDash val="solid"/>
              <a:miter lim="800000"/>
              <a:headEnd type="none" w="med" len="med"/>
              <a:tailEnd type="none" w="med" len="med"/>
            </a:ln>
          </p:spPr>
          <p:txBody>
            <a:bodyPr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marL="0" marR="0" lvl="0" indent="0" algn="ctr" rtl="0">
                <a:spcBef>
                  <a:spcPts val="0"/>
                </a:spcBef>
                <a:spcAft>
                  <a:spcPts val="0"/>
                </a:spcAft>
                <a:buNone/>
              </a:pPr>
              <a:endParaRPr sz="3200">
                <a:solidFill>
                  <a:schemeClr val="lt1"/>
                </a:solidFill>
                <a:latin typeface="Arial"/>
                <a:ea typeface="Arial"/>
                <a:cs typeface="Arial"/>
                <a:sym typeface="Arial"/>
              </a:endParaRPr>
            </a:p>
          </p:txBody>
        </p:sp>
        <p:sp>
          <p:nvSpPr>
            <p:cNvPr id="29" name="Shape 265">
              <a:extLst>
                <a:ext uri="{FF2B5EF4-FFF2-40B4-BE49-F238E27FC236}">
                  <a16:creationId xmlns:a16="http://schemas.microsoft.com/office/drawing/2014/main" id="{7D7F3F61-CF01-3F27-FB49-461C38A3D562}"/>
                </a:ext>
              </a:extLst>
            </p:cNvPr>
            <p:cNvSpPr/>
            <p:nvPr/>
          </p:nvSpPr>
          <p:spPr>
            <a:xfrm rot="7802383">
              <a:off x="11649282" y="4988521"/>
              <a:ext cx="533400" cy="381000"/>
            </a:xfrm>
            <a:prstGeom prst="rightArrow">
              <a:avLst>
                <a:gd name="adj1" fmla="val 50000"/>
                <a:gd name="adj2" fmla="val 50000"/>
              </a:avLst>
            </a:prstGeom>
            <a:solidFill>
              <a:schemeClr val="accent6"/>
            </a:solidFill>
            <a:ln w="12700" cap="flat" cmpd="sng">
              <a:solidFill>
                <a:schemeClr val="accent2"/>
              </a:solidFill>
              <a:prstDash val="solid"/>
              <a:miter lim="800000"/>
              <a:headEnd type="none" w="med" len="med"/>
              <a:tailEnd type="none" w="med" len="med"/>
            </a:ln>
          </p:spPr>
          <p:txBody>
            <a:bodyPr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marL="0" marR="0" lvl="0" indent="0" algn="ctr" rtl="0">
                <a:spcBef>
                  <a:spcPts val="0"/>
                </a:spcBef>
                <a:spcAft>
                  <a:spcPts val="0"/>
                </a:spcAft>
                <a:buNone/>
              </a:pPr>
              <a:endParaRPr sz="3200">
                <a:solidFill>
                  <a:schemeClr val="lt1"/>
                </a:solidFill>
                <a:latin typeface="Arial"/>
                <a:ea typeface="Arial"/>
                <a:cs typeface="Arial"/>
                <a:sym typeface="Arial"/>
              </a:endParaRPr>
            </a:p>
          </p:txBody>
        </p:sp>
        <p:sp>
          <p:nvSpPr>
            <p:cNvPr id="34" name="Shape 266">
              <a:extLst>
                <a:ext uri="{FF2B5EF4-FFF2-40B4-BE49-F238E27FC236}">
                  <a16:creationId xmlns:a16="http://schemas.microsoft.com/office/drawing/2014/main" id="{247D9AEF-DE34-8684-F0B0-A7A485A08A8A}"/>
                </a:ext>
              </a:extLst>
            </p:cNvPr>
            <p:cNvSpPr/>
            <p:nvPr/>
          </p:nvSpPr>
          <p:spPr>
            <a:xfrm rot="10800000">
              <a:off x="8017162" y="4014083"/>
              <a:ext cx="533400" cy="381000"/>
            </a:xfrm>
            <a:prstGeom prst="rightArrow">
              <a:avLst>
                <a:gd name="adj1" fmla="val 50000"/>
                <a:gd name="adj2" fmla="val 50000"/>
              </a:avLst>
            </a:prstGeom>
            <a:solidFill>
              <a:schemeClr val="accent6"/>
            </a:solidFill>
            <a:ln w="12700" cap="flat" cmpd="sng">
              <a:solidFill>
                <a:schemeClr val="accent2"/>
              </a:solidFill>
              <a:prstDash val="solid"/>
              <a:miter lim="800000"/>
              <a:headEnd type="none" w="med" len="med"/>
              <a:tailEnd type="none" w="med" len="med"/>
            </a:ln>
          </p:spPr>
          <p:txBody>
            <a:bodyPr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marL="0" marR="0" lvl="0" indent="0" algn="ctr" rtl="0">
                <a:spcBef>
                  <a:spcPts val="0"/>
                </a:spcBef>
                <a:spcAft>
                  <a:spcPts val="0"/>
                </a:spcAft>
                <a:buNone/>
              </a:pPr>
              <a:endParaRPr sz="3200">
                <a:solidFill>
                  <a:schemeClr val="lt1"/>
                </a:solidFill>
                <a:latin typeface="Arial"/>
                <a:ea typeface="Arial"/>
                <a:cs typeface="Arial"/>
                <a:sym typeface="Arial"/>
              </a:endParaRPr>
            </a:p>
          </p:txBody>
        </p:sp>
        <p:grpSp>
          <p:nvGrpSpPr>
            <p:cNvPr id="35" name="Shape 268">
              <a:extLst>
                <a:ext uri="{FF2B5EF4-FFF2-40B4-BE49-F238E27FC236}">
                  <a16:creationId xmlns:a16="http://schemas.microsoft.com/office/drawing/2014/main" id="{C8AC7A77-BDDF-9DCA-00DF-B7EA1BDD2924}"/>
                </a:ext>
              </a:extLst>
            </p:cNvPr>
            <p:cNvGrpSpPr/>
            <p:nvPr/>
          </p:nvGrpSpPr>
          <p:grpSpPr>
            <a:xfrm>
              <a:off x="7255162" y="5461883"/>
              <a:ext cx="4800600" cy="838200"/>
              <a:chOff x="0" y="196272"/>
              <a:chExt cx="5116513" cy="3325732"/>
            </a:xfrm>
          </p:grpSpPr>
          <p:sp>
            <p:nvSpPr>
              <p:cNvPr id="44" name="Shape 269">
                <a:extLst>
                  <a:ext uri="{FF2B5EF4-FFF2-40B4-BE49-F238E27FC236}">
                    <a16:creationId xmlns:a16="http://schemas.microsoft.com/office/drawing/2014/main" id="{172F4D40-2FA6-A3A2-2C91-E2AAE44D5829}"/>
                  </a:ext>
                </a:extLst>
              </p:cNvPr>
              <p:cNvSpPr/>
              <p:nvPr/>
            </p:nvSpPr>
            <p:spPr>
              <a:xfrm>
                <a:off x="0" y="196272"/>
                <a:ext cx="5116513" cy="3325732"/>
              </a:xfrm>
              <a:prstGeom prst="roundRect">
                <a:avLst>
                  <a:gd name="adj" fmla="val 16667"/>
                </a:avLst>
              </a:prstGeom>
              <a:solidFill>
                <a:srgbClr val="599BD5"/>
              </a:solidFill>
              <a:ln w="12700" cap="flat" cmpd="sng">
                <a:solidFill>
                  <a:schemeClr val="lt1"/>
                </a:solidFill>
                <a:prstDash val="solid"/>
                <a:miter lim="800000"/>
                <a:headEnd type="none" w="med" len="med"/>
                <a:tailEnd type="none" w="med" len="med"/>
              </a:ln>
            </p:spPr>
            <p:txBody>
              <a:bodyPr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marL="0" lvl="0" indent="0">
                  <a:spcBef>
                    <a:spcPts val="0"/>
                  </a:spcBef>
                  <a:buNone/>
                </a:pPr>
                <a:endParaRPr sz="3200"/>
              </a:p>
            </p:txBody>
          </p:sp>
          <p:sp>
            <p:nvSpPr>
              <p:cNvPr id="45" name="Shape 270">
                <a:extLst>
                  <a:ext uri="{FF2B5EF4-FFF2-40B4-BE49-F238E27FC236}">
                    <a16:creationId xmlns:a16="http://schemas.microsoft.com/office/drawing/2014/main" id="{D44AD857-C394-57F4-703C-35A845A19801}"/>
                  </a:ext>
                </a:extLst>
              </p:cNvPr>
              <p:cNvSpPr/>
              <p:nvPr/>
            </p:nvSpPr>
            <p:spPr>
              <a:xfrm>
                <a:off x="1" y="358623"/>
                <a:ext cx="5031238" cy="3001035"/>
              </a:xfrm>
              <a:prstGeom prst="rect">
                <a:avLst/>
              </a:prstGeom>
              <a:noFill/>
              <a:ln>
                <a:noFill/>
              </a:ln>
            </p:spPr>
            <p:txBody>
              <a:bodyPr wrap="square" lIns="232400" tIns="232400" rIns="232400" bIns="2324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marL="0" marR="0" lvl="0" indent="0" algn="ctr" rtl="0">
                  <a:lnSpc>
                    <a:spcPct val="90000"/>
                  </a:lnSpc>
                  <a:spcBef>
                    <a:spcPts val="0"/>
                  </a:spcBef>
                  <a:spcAft>
                    <a:spcPts val="0"/>
                  </a:spcAft>
                  <a:buNone/>
                </a:pPr>
                <a:r>
                  <a:rPr lang="en-US" sz="3200">
                    <a:solidFill>
                      <a:schemeClr val="lt1"/>
                    </a:solidFill>
                    <a:latin typeface="Arial"/>
                    <a:ea typeface="Arial"/>
                    <a:cs typeface="Arial"/>
                    <a:sym typeface="Arial"/>
                  </a:rPr>
                  <a:t>Did the Score in the Grid Improve?</a:t>
                </a:r>
              </a:p>
            </p:txBody>
          </p:sp>
        </p:grpSp>
        <p:sp>
          <p:nvSpPr>
            <p:cNvPr id="36" name="Shape 271">
              <a:extLst>
                <a:ext uri="{FF2B5EF4-FFF2-40B4-BE49-F238E27FC236}">
                  <a16:creationId xmlns:a16="http://schemas.microsoft.com/office/drawing/2014/main" id="{2F969148-42AC-C20D-898E-A67B4E08D293}"/>
                </a:ext>
              </a:extLst>
            </p:cNvPr>
            <p:cNvSpPr/>
            <p:nvPr/>
          </p:nvSpPr>
          <p:spPr>
            <a:xfrm rot="3140609">
              <a:off x="7061439" y="5014077"/>
              <a:ext cx="595974" cy="381000"/>
            </a:xfrm>
            <a:prstGeom prst="rightArrow">
              <a:avLst>
                <a:gd name="adj1" fmla="val 50000"/>
                <a:gd name="adj2" fmla="val 50000"/>
              </a:avLst>
            </a:prstGeom>
            <a:solidFill>
              <a:schemeClr val="accent6"/>
            </a:solidFill>
            <a:ln w="12700" cap="flat" cmpd="sng">
              <a:solidFill>
                <a:schemeClr val="accent2"/>
              </a:solidFill>
              <a:prstDash val="solid"/>
              <a:miter lim="800000"/>
              <a:headEnd type="none" w="med" len="med"/>
              <a:tailEnd type="none" w="med" len="med"/>
            </a:ln>
          </p:spPr>
          <p:txBody>
            <a:bodyPr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marL="0" marR="0" lvl="0" indent="0" algn="ctr" rtl="0">
                <a:spcBef>
                  <a:spcPts val="0"/>
                </a:spcBef>
                <a:spcAft>
                  <a:spcPts val="0"/>
                </a:spcAft>
                <a:buNone/>
              </a:pPr>
              <a:endParaRPr sz="3200">
                <a:solidFill>
                  <a:schemeClr val="lt1"/>
                </a:solidFill>
                <a:latin typeface="Arial"/>
                <a:ea typeface="Arial"/>
                <a:cs typeface="Arial"/>
                <a:sym typeface="Arial"/>
              </a:endParaRPr>
            </a:p>
          </p:txBody>
        </p:sp>
        <p:sp>
          <p:nvSpPr>
            <p:cNvPr id="37" name="Shape 272">
              <a:extLst>
                <a:ext uri="{FF2B5EF4-FFF2-40B4-BE49-F238E27FC236}">
                  <a16:creationId xmlns:a16="http://schemas.microsoft.com/office/drawing/2014/main" id="{30C89242-7A5D-32DB-3151-F281F5098E54}"/>
                </a:ext>
              </a:extLst>
            </p:cNvPr>
            <p:cNvSpPr/>
            <p:nvPr/>
          </p:nvSpPr>
          <p:spPr>
            <a:xfrm>
              <a:off x="11522362" y="3633083"/>
              <a:ext cx="1752600" cy="1219200"/>
            </a:xfrm>
            <a:prstGeom prst="roundRect">
              <a:avLst>
                <a:gd name="adj" fmla="val 16667"/>
              </a:avLst>
            </a:prstGeom>
            <a:solidFill>
              <a:srgbClr val="599BD5"/>
            </a:solidFill>
            <a:ln w="12700" cap="flat" cmpd="sng">
              <a:solidFill>
                <a:schemeClr val="lt1"/>
              </a:solidFill>
              <a:prstDash val="solid"/>
              <a:miter lim="800000"/>
              <a:headEnd type="none" w="med" len="med"/>
              <a:tailEnd type="none" w="med" len="med"/>
            </a:ln>
          </p:spPr>
          <p:txBody>
            <a:bodyPr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marL="0" marR="0" lvl="0" indent="0" algn="ctr" rtl="0">
                <a:spcBef>
                  <a:spcPts val="0"/>
                </a:spcBef>
                <a:spcAft>
                  <a:spcPts val="0"/>
                </a:spcAft>
                <a:buNone/>
              </a:pPr>
              <a:r>
                <a:rPr lang="en-US" sz="3200">
                  <a:solidFill>
                    <a:schemeClr val="lt1"/>
                  </a:solidFill>
                  <a:latin typeface="Arial"/>
                  <a:ea typeface="Arial"/>
                  <a:cs typeface="Arial"/>
                  <a:sym typeface="Arial"/>
                </a:rPr>
                <a:t>Random Translation + Rotation</a:t>
              </a:r>
            </a:p>
          </p:txBody>
        </p:sp>
        <p:sp>
          <p:nvSpPr>
            <p:cNvPr id="38" name="Shape 273">
              <a:extLst>
                <a:ext uri="{FF2B5EF4-FFF2-40B4-BE49-F238E27FC236}">
                  <a16:creationId xmlns:a16="http://schemas.microsoft.com/office/drawing/2014/main" id="{B7AA15AB-5083-A4AC-9C34-26A45582ABD8}"/>
                </a:ext>
              </a:extLst>
            </p:cNvPr>
            <p:cNvSpPr/>
            <p:nvPr/>
          </p:nvSpPr>
          <p:spPr>
            <a:xfrm rot="7802383">
              <a:off x="7001082" y="6360120"/>
              <a:ext cx="533400" cy="381000"/>
            </a:xfrm>
            <a:prstGeom prst="rightArrow">
              <a:avLst>
                <a:gd name="adj1" fmla="val 50000"/>
                <a:gd name="adj2" fmla="val 50000"/>
              </a:avLst>
            </a:prstGeom>
            <a:solidFill>
              <a:schemeClr val="accent6"/>
            </a:solidFill>
            <a:ln w="12700" cap="flat" cmpd="sng">
              <a:solidFill>
                <a:schemeClr val="accent2"/>
              </a:solidFill>
              <a:prstDash val="solid"/>
              <a:miter lim="800000"/>
              <a:headEnd type="none" w="med" len="med"/>
              <a:tailEnd type="none" w="med" len="med"/>
            </a:ln>
          </p:spPr>
          <p:txBody>
            <a:bodyPr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marL="0" marR="0" lvl="0" indent="0" algn="ctr" rtl="0">
                <a:spcBef>
                  <a:spcPts val="0"/>
                </a:spcBef>
                <a:spcAft>
                  <a:spcPts val="0"/>
                </a:spcAft>
                <a:buNone/>
              </a:pPr>
              <a:endParaRPr sz="3200">
                <a:solidFill>
                  <a:schemeClr val="lt1"/>
                </a:solidFill>
                <a:latin typeface="Arial"/>
                <a:ea typeface="Arial"/>
                <a:cs typeface="Arial"/>
                <a:sym typeface="Arial"/>
              </a:endParaRPr>
            </a:p>
          </p:txBody>
        </p:sp>
        <p:sp>
          <p:nvSpPr>
            <p:cNvPr id="39" name="Shape 274">
              <a:extLst>
                <a:ext uri="{FF2B5EF4-FFF2-40B4-BE49-F238E27FC236}">
                  <a16:creationId xmlns:a16="http://schemas.microsoft.com/office/drawing/2014/main" id="{F14C65C4-EF00-A07E-0986-FEED85F7CB60}"/>
                </a:ext>
              </a:extLst>
            </p:cNvPr>
            <p:cNvSpPr/>
            <p:nvPr/>
          </p:nvSpPr>
          <p:spPr>
            <a:xfrm rot="-10238046" flipH="1">
              <a:off x="4784329" y="2718816"/>
              <a:ext cx="1142936" cy="4728830"/>
            </a:xfrm>
            <a:prstGeom prst="curvedRightArrow">
              <a:avLst>
                <a:gd name="adj1" fmla="val 25000"/>
                <a:gd name="adj2" fmla="val 50000"/>
                <a:gd name="adj3" fmla="val 25000"/>
              </a:avLst>
            </a:prstGeom>
            <a:solidFill>
              <a:schemeClr val="accent6"/>
            </a:solidFill>
            <a:ln>
              <a:noFill/>
            </a:ln>
          </p:spPr>
          <p:txBody>
            <a:bodyPr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marL="0" marR="0" lvl="0" indent="0" algn="ctr" rtl="0">
                <a:spcBef>
                  <a:spcPts val="0"/>
                </a:spcBef>
                <a:spcAft>
                  <a:spcPts val="0"/>
                </a:spcAft>
                <a:buNone/>
              </a:pPr>
              <a:endParaRPr sz="3200">
                <a:solidFill>
                  <a:schemeClr val="dk1"/>
                </a:solidFill>
                <a:latin typeface="Arial"/>
                <a:ea typeface="Arial"/>
                <a:cs typeface="Arial"/>
                <a:sym typeface="Arial"/>
              </a:endParaRPr>
            </a:p>
          </p:txBody>
        </p:sp>
        <p:grpSp>
          <p:nvGrpSpPr>
            <p:cNvPr id="40" name="Shape 275">
              <a:extLst>
                <a:ext uri="{FF2B5EF4-FFF2-40B4-BE49-F238E27FC236}">
                  <a16:creationId xmlns:a16="http://schemas.microsoft.com/office/drawing/2014/main" id="{910A4D7A-20B9-5622-107E-36F34F20F72D}"/>
                </a:ext>
              </a:extLst>
            </p:cNvPr>
            <p:cNvGrpSpPr/>
            <p:nvPr/>
          </p:nvGrpSpPr>
          <p:grpSpPr>
            <a:xfrm>
              <a:off x="11141377" y="6841098"/>
              <a:ext cx="2362294" cy="936526"/>
              <a:chOff x="0" y="196272"/>
              <a:chExt cx="5116513" cy="3325732"/>
            </a:xfrm>
          </p:grpSpPr>
          <p:sp>
            <p:nvSpPr>
              <p:cNvPr id="42" name="Shape 276">
                <a:extLst>
                  <a:ext uri="{FF2B5EF4-FFF2-40B4-BE49-F238E27FC236}">
                    <a16:creationId xmlns:a16="http://schemas.microsoft.com/office/drawing/2014/main" id="{89D2E061-6839-23AE-60C7-77867EF23A5A}"/>
                  </a:ext>
                </a:extLst>
              </p:cNvPr>
              <p:cNvSpPr/>
              <p:nvPr/>
            </p:nvSpPr>
            <p:spPr>
              <a:xfrm>
                <a:off x="0" y="196272"/>
                <a:ext cx="5116513" cy="3325732"/>
              </a:xfrm>
              <a:prstGeom prst="roundRect">
                <a:avLst>
                  <a:gd name="adj" fmla="val 16667"/>
                </a:avLst>
              </a:prstGeom>
              <a:solidFill>
                <a:srgbClr val="599BD5"/>
              </a:solidFill>
              <a:ln w="12700" cap="flat" cmpd="sng">
                <a:solidFill>
                  <a:schemeClr val="lt1"/>
                </a:solidFill>
                <a:prstDash val="solid"/>
                <a:miter lim="800000"/>
                <a:headEnd type="none" w="med" len="med"/>
                <a:tailEnd type="none" w="med" len="med"/>
              </a:ln>
            </p:spPr>
            <p:txBody>
              <a:bodyPr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r>
                  <a:rPr lang="en-US" sz="3200" dirty="0">
                    <a:solidFill>
                      <a:schemeClr val="lt1"/>
                    </a:solidFill>
                    <a:latin typeface="Arial"/>
                    <a:ea typeface="Arial"/>
                    <a:cs typeface="Arial"/>
                    <a:sym typeface="Arial"/>
                  </a:rPr>
                  <a:t>No, Monte Carlo</a:t>
                </a:r>
              </a:p>
            </p:txBody>
          </p:sp>
          <p:sp>
            <p:nvSpPr>
              <p:cNvPr id="43" name="Shape 277">
                <a:extLst>
                  <a:ext uri="{FF2B5EF4-FFF2-40B4-BE49-F238E27FC236}">
                    <a16:creationId xmlns:a16="http://schemas.microsoft.com/office/drawing/2014/main" id="{C6CA46E3-7DCA-7B96-D0DE-EDD8884CFAA8}"/>
                  </a:ext>
                </a:extLst>
              </p:cNvPr>
              <p:cNvSpPr/>
              <p:nvPr/>
            </p:nvSpPr>
            <p:spPr>
              <a:xfrm>
                <a:off x="162348" y="358620"/>
                <a:ext cx="4791814" cy="3001035"/>
              </a:xfrm>
              <a:prstGeom prst="rect">
                <a:avLst/>
              </a:prstGeom>
              <a:noFill/>
              <a:ln>
                <a:noFill/>
              </a:ln>
            </p:spPr>
            <p:txBody>
              <a:bodyPr wrap="square" lIns="232400" tIns="232400" rIns="232400" bIns="2324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marL="0" marR="0" lvl="0" indent="0" algn="ctr" rtl="0">
                  <a:lnSpc>
                    <a:spcPct val="90000"/>
                  </a:lnSpc>
                  <a:spcBef>
                    <a:spcPts val="0"/>
                  </a:spcBef>
                  <a:spcAft>
                    <a:spcPts val="0"/>
                  </a:spcAft>
                  <a:buNone/>
                </a:pPr>
                <a:endParaRPr sz="3200">
                  <a:solidFill>
                    <a:schemeClr val="lt1"/>
                  </a:solidFill>
                  <a:latin typeface="Arial"/>
                  <a:ea typeface="Arial"/>
                  <a:cs typeface="Arial"/>
                  <a:sym typeface="Arial"/>
                </a:endParaRPr>
              </a:p>
            </p:txBody>
          </p:sp>
        </p:grpSp>
        <p:sp>
          <p:nvSpPr>
            <p:cNvPr id="41" name="Shape 279">
              <a:extLst>
                <a:ext uri="{FF2B5EF4-FFF2-40B4-BE49-F238E27FC236}">
                  <a16:creationId xmlns:a16="http://schemas.microsoft.com/office/drawing/2014/main" id="{B62A562A-1235-7F12-2140-AD2E766E12BD}"/>
                </a:ext>
              </a:extLst>
            </p:cNvPr>
            <p:cNvSpPr/>
            <p:nvPr/>
          </p:nvSpPr>
          <p:spPr>
            <a:xfrm rot="3140609">
              <a:off x="11709639" y="6385677"/>
              <a:ext cx="595974" cy="381000"/>
            </a:xfrm>
            <a:prstGeom prst="rightArrow">
              <a:avLst>
                <a:gd name="adj1" fmla="val 50000"/>
                <a:gd name="adj2" fmla="val 50000"/>
              </a:avLst>
            </a:prstGeom>
            <a:solidFill>
              <a:schemeClr val="accent6"/>
            </a:solidFill>
            <a:ln w="12700" cap="flat" cmpd="sng">
              <a:solidFill>
                <a:schemeClr val="accent2"/>
              </a:solidFill>
              <a:prstDash val="solid"/>
              <a:miter lim="800000"/>
              <a:headEnd type="none" w="med" len="med"/>
              <a:tailEnd type="none" w="med" len="med"/>
            </a:ln>
          </p:spPr>
          <p:txBody>
            <a:bodyPr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marL="0" marR="0" lvl="0" indent="0" algn="ctr" rtl="0">
                <a:spcBef>
                  <a:spcPts val="0"/>
                </a:spcBef>
                <a:spcAft>
                  <a:spcPts val="0"/>
                </a:spcAft>
                <a:buNone/>
              </a:pPr>
              <a:endParaRPr sz="3200">
                <a:solidFill>
                  <a:schemeClr val="lt1"/>
                </a:solidFill>
                <a:latin typeface="Arial"/>
                <a:ea typeface="Arial"/>
                <a:cs typeface="Arial"/>
                <a:sym typeface="Arial"/>
              </a:endParaRPr>
            </a:p>
          </p:txBody>
        </p:sp>
      </p:grpSp>
      <p:sp>
        <p:nvSpPr>
          <p:cNvPr id="51" name="Freeform 10">
            <a:extLst>
              <a:ext uri="{FF2B5EF4-FFF2-40B4-BE49-F238E27FC236}">
                <a16:creationId xmlns:a16="http://schemas.microsoft.com/office/drawing/2014/main" id="{0532F6BE-1381-8576-926A-AEEA5C3C9231}"/>
              </a:ext>
            </a:extLst>
          </p:cNvPr>
          <p:cNvSpPr/>
          <p:nvPr/>
        </p:nvSpPr>
        <p:spPr>
          <a:xfrm rot="5400000">
            <a:off x="16196494" y="8195494"/>
            <a:ext cx="642000" cy="1483613"/>
          </a:xfrm>
          <a:custGeom>
            <a:avLst/>
            <a:gdLst/>
            <a:ahLst/>
            <a:cxnLst/>
            <a:rect l="l" t="t" r="r" b="b"/>
            <a:pathLst>
              <a:path w="642000" h="1483613">
                <a:moveTo>
                  <a:pt x="0" y="0"/>
                </a:moveTo>
                <a:lnTo>
                  <a:pt x="641999" y="0"/>
                </a:lnTo>
                <a:lnTo>
                  <a:pt x="641999" y="1483613"/>
                </a:lnTo>
                <a:lnTo>
                  <a:pt x="0" y="148361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Tree>
    <p:extLst>
      <p:ext uri="{BB962C8B-B14F-4D97-AF65-F5344CB8AC3E}">
        <p14:creationId xmlns:p14="http://schemas.microsoft.com/office/powerpoint/2010/main" val="15607260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Shape 245" descr="translate.png">
            <a:extLst>
              <a:ext uri="{FF2B5EF4-FFF2-40B4-BE49-F238E27FC236}">
                <a16:creationId xmlns:a16="http://schemas.microsoft.com/office/drawing/2014/main" id="{4032FA8D-5753-3493-3AD8-A8A9B5D1F6B3}"/>
              </a:ext>
            </a:extLst>
          </p:cNvPr>
          <p:cNvPicPr preferRelativeResize="0"/>
          <p:nvPr/>
        </p:nvPicPr>
        <p:blipFill rotWithShape="1">
          <a:blip r:embed="rId3">
            <a:alphaModFix/>
          </a:blip>
          <a:srcRect l="5402" t="13672" r="3889" b="10645"/>
          <a:stretch/>
        </p:blipFill>
        <p:spPr>
          <a:xfrm>
            <a:off x="8980033" y="4422899"/>
            <a:ext cx="8019297" cy="5012061"/>
          </a:xfrm>
          <a:prstGeom prst="rect">
            <a:avLst/>
          </a:prstGeom>
          <a:noFill/>
          <a:ln>
            <a:noFill/>
          </a:ln>
        </p:spPr>
      </p:pic>
      <p:sp>
        <p:nvSpPr>
          <p:cNvPr id="14" name="Shape 203">
            <a:extLst>
              <a:ext uri="{FF2B5EF4-FFF2-40B4-BE49-F238E27FC236}">
                <a16:creationId xmlns:a16="http://schemas.microsoft.com/office/drawing/2014/main" id="{5984EB49-1230-12E4-E167-53817BBE9E59}"/>
              </a:ext>
            </a:extLst>
          </p:cNvPr>
          <p:cNvSpPr/>
          <p:nvPr/>
        </p:nvSpPr>
        <p:spPr>
          <a:xfrm>
            <a:off x="3137094" y="4042856"/>
            <a:ext cx="5089847" cy="1338885"/>
          </a:xfrm>
          <a:prstGeom prst="roundRect">
            <a:avLst>
              <a:gd name="adj" fmla="val 10000"/>
            </a:avLst>
          </a:prstGeom>
          <a:solidFill>
            <a:schemeClr val="accent6"/>
          </a:solidFill>
          <a:ln w="12700" cap="flat" cmpd="sng">
            <a:solidFill>
              <a:schemeClr val="lt1"/>
            </a:solidFill>
            <a:prstDash val="solid"/>
            <a:miter lim="800000"/>
            <a:headEnd type="none" w="med" len="med"/>
            <a:tailEnd type="none" w="med" len="med"/>
          </a:ln>
        </p:spPr>
        <p:txBody>
          <a:bodyPr wrap="square" lIns="91425" tIns="91425" rIns="91425" bIns="91425" anchor="ctr" anchorCtr="0">
            <a:noAutofit/>
          </a:bodyPr>
          <a:lstStyle/>
          <a:p>
            <a:pPr marL="0" lvl="0" indent="0">
              <a:spcBef>
                <a:spcPts val="0"/>
              </a:spcBef>
              <a:buNone/>
            </a:pPr>
            <a:endParaRPr sz="2000" dirty="0">
              <a:latin typeface="Arial" panose="020B0604020202020204" pitchFamily="34" charset="0"/>
              <a:cs typeface="Arial" panose="020B0604020202020204" pitchFamily="34" charset="0"/>
            </a:endParaRPr>
          </a:p>
        </p:txBody>
      </p:sp>
      <p:sp>
        <p:nvSpPr>
          <p:cNvPr id="7" name="Shape 199">
            <a:extLst>
              <a:ext uri="{FF2B5EF4-FFF2-40B4-BE49-F238E27FC236}">
                <a16:creationId xmlns:a16="http://schemas.microsoft.com/office/drawing/2014/main" id="{81FC9DC9-9450-6ED5-6061-7B2BF40E205E}"/>
              </a:ext>
            </a:extLst>
          </p:cNvPr>
          <p:cNvSpPr/>
          <p:nvPr/>
        </p:nvSpPr>
        <p:spPr>
          <a:xfrm>
            <a:off x="3137094" y="2016247"/>
            <a:ext cx="5089847" cy="1338885"/>
          </a:xfrm>
          <a:prstGeom prst="roundRect">
            <a:avLst>
              <a:gd name="adj" fmla="val 10000"/>
            </a:avLst>
          </a:prstGeom>
          <a:solidFill>
            <a:schemeClr val="accent1"/>
          </a:solidFill>
          <a:ln w="12700" cap="flat" cmpd="sng">
            <a:solidFill>
              <a:schemeClr val="lt1"/>
            </a:solidFill>
            <a:prstDash val="solid"/>
            <a:miter lim="800000"/>
            <a:headEnd type="none" w="med" len="med"/>
            <a:tailEnd type="none" w="med" len="med"/>
          </a:ln>
        </p:spPr>
        <p:txBody>
          <a:bodyPr wrap="square" lIns="91425" tIns="91425" rIns="91425" bIns="91425" anchor="ctr" anchorCtr="0">
            <a:noAutofit/>
          </a:bodyPr>
          <a:lstStyle/>
          <a:p>
            <a:pPr marL="0" lvl="0" indent="0">
              <a:spcBef>
                <a:spcPts val="0"/>
              </a:spcBef>
              <a:buNone/>
            </a:pPr>
            <a:endParaRPr sz="2000">
              <a:latin typeface="Arial" panose="020B0604020202020204" pitchFamily="34" charset="0"/>
              <a:cs typeface="Arial" panose="020B0604020202020204" pitchFamily="34" charset="0"/>
            </a:endParaRPr>
          </a:p>
        </p:txBody>
      </p:sp>
      <p:sp>
        <p:nvSpPr>
          <p:cNvPr id="15" name="Shape 204">
            <a:extLst>
              <a:ext uri="{FF2B5EF4-FFF2-40B4-BE49-F238E27FC236}">
                <a16:creationId xmlns:a16="http://schemas.microsoft.com/office/drawing/2014/main" id="{C235F808-0F07-8A97-D369-525AC99B44AA}"/>
              </a:ext>
            </a:extLst>
          </p:cNvPr>
          <p:cNvSpPr txBox="1"/>
          <p:nvPr/>
        </p:nvSpPr>
        <p:spPr>
          <a:xfrm>
            <a:off x="3176309" y="4082071"/>
            <a:ext cx="5011417" cy="1260456"/>
          </a:xfrm>
          <a:prstGeom prst="rect">
            <a:avLst/>
          </a:prstGeom>
          <a:noFill/>
          <a:ln>
            <a:noFill/>
          </a:ln>
        </p:spPr>
        <p:txBody>
          <a:bodyPr wrap="square" lIns="95250" tIns="95250" rIns="95250" bIns="95250" anchor="ctr" anchorCtr="0">
            <a:noAutofit/>
          </a:bodyPr>
          <a:lstStyle/>
          <a:p>
            <a:pPr marL="0" marR="0" lvl="0" indent="0" algn="ctr" rtl="0">
              <a:lnSpc>
                <a:spcPct val="90000"/>
              </a:lnSpc>
              <a:spcBef>
                <a:spcPts val="0"/>
              </a:spcBef>
              <a:spcAft>
                <a:spcPts val="0"/>
              </a:spcAft>
              <a:buNone/>
            </a:pPr>
            <a:r>
              <a:rPr lang="en-US" sz="2800" dirty="0">
                <a:solidFill>
                  <a:schemeClr val="lt1"/>
                </a:solidFill>
                <a:latin typeface="Arial" panose="020B0604020202020204" pitchFamily="34" charset="0"/>
                <a:ea typeface="Arial"/>
                <a:cs typeface="Arial" panose="020B0604020202020204" pitchFamily="34" charset="0"/>
                <a:sym typeface="Arial"/>
              </a:rPr>
              <a:t>Transform</a:t>
            </a:r>
          </a:p>
        </p:txBody>
      </p:sp>
      <p:sp>
        <p:nvSpPr>
          <p:cNvPr id="11" name="Shape 200">
            <a:extLst>
              <a:ext uri="{FF2B5EF4-FFF2-40B4-BE49-F238E27FC236}">
                <a16:creationId xmlns:a16="http://schemas.microsoft.com/office/drawing/2014/main" id="{7FFD620D-4FFC-40E4-5008-5933EA2ACD20}"/>
              </a:ext>
            </a:extLst>
          </p:cNvPr>
          <p:cNvSpPr txBox="1"/>
          <p:nvPr/>
        </p:nvSpPr>
        <p:spPr>
          <a:xfrm>
            <a:off x="3176309" y="2055462"/>
            <a:ext cx="5011417" cy="1260456"/>
          </a:xfrm>
          <a:prstGeom prst="rect">
            <a:avLst/>
          </a:prstGeom>
          <a:noFill/>
          <a:ln>
            <a:noFill/>
          </a:ln>
        </p:spPr>
        <p:txBody>
          <a:bodyPr wrap="square" lIns="95250" tIns="95250" rIns="95250" bIns="95250" anchor="ctr" anchorCtr="0">
            <a:noAutofit/>
          </a:bodyPr>
          <a:lstStyle/>
          <a:p>
            <a:pPr marL="0" marR="0" lvl="0" indent="0" algn="ctr" rtl="0">
              <a:lnSpc>
                <a:spcPct val="90000"/>
              </a:lnSpc>
              <a:spcBef>
                <a:spcPts val="0"/>
              </a:spcBef>
              <a:spcAft>
                <a:spcPts val="0"/>
              </a:spcAft>
              <a:buNone/>
            </a:pPr>
            <a:r>
              <a:rPr lang="en-US" sz="2800" dirty="0">
                <a:solidFill>
                  <a:schemeClr val="lt1"/>
                </a:solidFill>
                <a:latin typeface="Arial" panose="020B0604020202020204" pitchFamily="34" charset="0"/>
                <a:ea typeface="Arial"/>
                <a:cs typeface="Arial" panose="020B0604020202020204" pitchFamily="34" charset="0"/>
                <a:sym typeface="Arial"/>
              </a:rPr>
              <a:t>Initial placement</a:t>
            </a:r>
          </a:p>
        </p:txBody>
      </p:sp>
      <p:sp>
        <p:nvSpPr>
          <p:cNvPr id="3" name="TextBox 3"/>
          <p:cNvSpPr txBox="1"/>
          <p:nvPr/>
        </p:nvSpPr>
        <p:spPr>
          <a:xfrm>
            <a:off x="2468863" y="431800"/>
            <a:ext cx="13022341" cy="1193800"/>
          </a:xfrm>
          <a:prstGeom prst="rect">
            <a:avLst/>
          </a:prstGeom>
        </p:spPr>
        <p:txBody>
          <a:bodyPr wrap="square" lIns="0" tIns="0" rIns="0" bIns="0" rtlCol="0" anchor="t">
            <a:spAutoFit/>
          </a:bodyPr>
          <a:lstStyle/>
          <a:p>
            <a:pPr marL="0" lvl="0" indent="0" algn="l">
              <a:lnSpc>
                <a:spcPts val="9799"/>
              </a:lnSpc>
              <a:spcBef>
                <a:spcPct val="0"/>
              </a:spcBef>
            </a:pPr>
            <a:r>
              <a:rPr lang="en-US" sz="6999" b="1" dirty="0" err="1">
                <a:solidFill>
                  <a:srgbClr val="282828"/>
                </a:solidFill>
                <a:latin typeface="Montserrat Bold"/>
                <a:ea typeface="Montserrat Bold"/>
                <a:cs typeface="Montserrat Bold"/>
                <a:sym typeface="Montserrat Bold"/>
              </a:rPr>
              <a:t>RosettaLigand</a:t>
            </a:r>
            <a:r>
              <a:rPr lang="en-US" sz="6999" b="1" dirty="0">
                <a:solidFill>
                  <a:srgbClr val="282828"/>
                </a:solidFill>
                <a:latin typeface="Montserrat Bold"/>
                <a:ea typeface="Montserrat Bold"/>
                <a:cs typeface="Montserrat Bold"/>
                <a:sym typeface="Montserrat Bold"/>
              </a:rPr>
              <a:t> Algorithm</a:t>
            </a:r>
          </a:p>
        </p:txBody>
      </p:sp>
      <p:grpSp>
        <p:nvGrpSpPr>
          <p:cNvPr id="4" name="Group 4"/>
          <p:cNvGrpSpPr/>
          <p:nvPr/>
        </p:nvGrpSpPr>
        <p:grpSpPr>
          <a:xfrm>
            <a:off x="-877281" y="0"/>
            <a:ext cx="3088591" cy="10287000"/>
            <a:chOff x="0" y="0"/>
            <a:chExt cx="813456" cy="2709333"/>
          </a:xfrm>
        </p:grpSpPr>
        <p:sp>
          <p:nvSpPr>
            <p:cNvPr id="5" name="Freeform 5"/>
            <p:cNvSpPr/>
            <p:nvPr/>
          </p:nvSpPr>
          <p:spPr>
            <a:xfrm>
              <a:off x="0" y="0"/>
              <a:ext cx="813456" cy="2709333"/>
            </a:xfrm>
            <a:custGeom>
              <a:avLst/>
              <a:gdLst/>
              <a:ahLst/>
              <a:cxnLst/>
              <a:rect l="l" t="t" r="r" b="b"/>
              <a:pathLst>
                <a:path w="813456" h="2709333">
                  <a:moveTo>
                    <a:pt x="0" y="0"/>
                  </a:moveTo>
                  <a:lnTo>
                    <a:pt x="813456" y="0"/>
                  </a:lnTo>
                  <a:lnTo>
                    <a:pt x="813456" y="2709333"/>
                  </a:lnTo>
                  <a:lnTo>
                    <a:pt x="0" y="2709333"/>
                  </a:lnTo>
                  <a:close/>
                </a:path>
              </a:pathLst>
            </a:custGeom>
            <a:solidFill>
              <a:srgbClr val="AEE3EF"/>
            </a:solidFill>
            <a:ln cap="sq">
              <a:noFill/>
              <a:prstDash val="solid"/>
              <a:miter/>
            </a:ln>
          </p:spPr>
          <p:txBody>
            <a:bodyPr/>
            <a:lstStyle/>
            <a:p>
              <a:endParaRPr lang="en-US"/>
            </a:p>
          </p:txBody>
        </p:sp>
        <p:sp>
          <p:nvSpPr>
            <p:cNvPr id="6" name="TextBox 6"/>
            <p:cNvSpPr txBox="1"/>
            <p:nvPr/>
          </p:nvSpPr>
          <p:spPr>
            <a:xfrm>
              <a:off x="0" y="-28575"/>
              <a:ext cx="813456" cy="2737908"/>
            </a:xfrm>
            <a:prstGeom prst="rect">
              <a:avLst/>
            </a:prstGeom>
          </p:spPr>
          <p:txBody>
            <a:bodyPr lIns="50800" tIns="50800" rIns="50800" bIns="50800" rtlCol="0" anchor="ctr"/>
            <a:lstStyle/>
            <a:p>
              <a:pPr marL="0" lvl="0" indent="0" algn="ctr">
                <a:lnSpc>
                  <a:spcPts val="2852"/>
                </a:lnSpc>
                <a:spcBef>
                  <a:spcPct val="0"/>
                </a:spcBef>
              </a:pPr>
              <a:endParaRPr/>
            </a:p>
          </p:txBody>
        </p:sp>
      </p:grpSp>
      <p:sp>
        <p:nvSpPr>
          <p:cNvPr id="8" name="Freeform 8"/>
          <p:cNvSpPr/>
          <p:nvPr/>
        </p:nvSpPr>
        <p:spPr>
          <a:xfrm>
            <a:off x="15820015" y="909632"/>
            <a:ext cx="1439285" cy="238136"/>
          </a:xfrm>
          <a:custGeom>
            <a:avLst/>
            <a:gdLst/>
            <a:ahLst/>
            <a:cxnLst/>
            <a:rect l="l" t="t" r="r" b="b"/>
            <a:pathLst>
              <a:path w="1439285" h="238136">
                <a:moveTo>
                  <a:pt x="0" y="0"/>
                </a:moveTo>
                <a:lnTo>
                  <a:pt x="1439285" y="0"/>
                </a:lnTo>
                <a:lnTo>
                  <a:pt x="1439285" y="238136"/>
                </a:lnTo>
                <a:lnTo>
                  <a:pt x="0" y="23813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9" name="Freeform 9"/>
          <p:cNvSpPr/>
          <p:nvPr/>
        </p:nvSpPr>
        <p:spPr>
          <a:xfrm rot="-5400000">
            <a:off x="843214" y="435127"/>
            <a:ext cx="627792" cy="1450780"/>
          </a:xfrm>
          <a:custGeom>
            <a:avLst/>
            <a:gdLst/>
            <a:ahLst/>
            <a:cxnLst/>
            <a:rect l="l" t="t" r="r" b="b"/>
            <a:pathLst>
              <a:path w="627792" h="1450780">
                <a:moveTo>
                  <a:pt x="0" y="0"/>
                </a:moveTo>
                <a:lnTo>
                  <a:pt x="627793" y="0"/>
                </a:lnTo>
                <a:lnTo>
                  <a:pt x="627793" y="1450781"/>
                </a:lnTo>
                <a:lnTo>
                  <a:pt x="0" y="145078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2" name="Shape 201">
            <a:extLst>
              <a:ext uri="{FF2B5EF4-FFF2-40B4-BE49-F238E27FC236}">
                <a16:creationId xmlns:a16="http://schemas.microsoft.com/office/drawing/2014/main" id="{F69507C3-E9C0-7FE7-8EF8-15C5F80BF916}"/>
              </a:ext>
            </a:extLst>
          </p:cNvPr>
          <p:cNvSpPr/>
          <p:nvPr/>
        </p:nvSpPr>
        <p:spPr>
          <a:xfrm rot="5400000">
            <a:off x="5424121" y="3389519"/>
            <a:ext cx="515791" cy="618950"/>
          </a:xfrm>
          <a:prstGeom prst="rightArrow">
            <a:avLst>
              <a:gd name="adj1" fmla="val 60000"/>
              <a:gd name="adj2" fmla="val 50000"/>
            </a:avLst>
          </a:prstGeom>
          <a:solidFill>
            <a:srgbClr val="B3CAE7"/>
          </a:solidFill>
          <a:ln>
            <a:noFill/>
          </a:ln>
        </p:spPr>
        <p:txBody>
          <a:bodyPr wrap="square" lIns="91425" tIns="91425" rIns="91425" bIns="91425" anchor="ctr" anchorCtr="0">
            <a:noAutofit/>
          </a:bodyPr>
          <a:lstStyle/>
          <a:p>
            <a:pPr marL="0" lvl="0" indent="0">
              <a:spcBef>
                <a:spcPts val="0"/>
              </a:spcBef>
              <a:buNone/>
            </a:pPr>
            <a:endParaRPr sz="2000">
              <a:latin typeface="Arial" panose="020B0604020202020204" pitchFamily="34" charset="0"/>
              <a:cs typeface="Arial" panose="020B0604020202020204" pitchFamily="34" charset="0"/>
            </a:endParaRPr>
          </a:p>
        </p:txBody>
      </p:sp>
      <p:sp>
        <p:nvSpPr>
          <p:cNvPr id="13" name="Shape 202">
            <a:extLst>
              <a:ext uri="{FF2B5EF4-FFF2-40B4-BE49-F238E27FC236}">
                <a16:creationId xmlns:a16="http://schemas.microsoft.com/office/drawing/2014/main" id="{B0C7B00A-DC54-A65B-2F2F-26690F826551}"/>
              </a:ext>
            </a:extLst>
          </p:cNvPr>
          <p:cNvSpPr txBox="1"/>
          <p:nvPr/>
        </p:nvSpPr>
        <p:spPr>
          <a:xfrm>
            <a:off x="5496331" y="3441100"/>
            <a:ext cx="371371" cy="361054"/>
          </a:xfrm>
          <a:prstGeom prst="rect">
            <a:avLst/>
          </a:prstGeom>
          <a:noFill/>
          <a:ln>
            <a:noFill/>
          </a:ln>
        </p:spPr>
        <p:txBody>
          <a:bodyPr wrap="square" lIns="0" tIns="0" rIns="0" bIns="0" anchor="ctr" anchorCtr="0">
            <a:noAutofit/>
          </a:bodyPr>
          <a:lstStyle/>
          <a:p>
            <a:pPr marL="0" marR="0" lvl="0" indent="0" algn="ctr" rtl="0">
              <a:lnSpc>
                <a:spcPct val="90000"/>
              </a:lnSpc>
              <a:spcBef>
                <a:spcPts val="0"/>
              </a:spcBef>
              <a:spcAft>
                <a:spcPts val="0"/>
              </a:spcAft>
              <a:buNone/>
            </a:pPr>
            <a:endParaRPr sz="2000">
              <a:solidFill>
                <a:schemeClr val="lt1"/>
              </a:solidFill>
              <a:latin typeface="Arial" panose="020B0604020202020204" pitchFamily="34" charset="0"/>
              <a:ea typeface="Arial"/>
              <a:cs typeface="Arial" panose="020B0604020202020204" pitchFamily="34" charset="0"/>
              <a:sym typeface="Arial"/>
            </a:endParaRPr>
          </a:p>
        </p:txBody>
      </p:sp>
      <p:sp>
        <p:nvSpPr>
          <p:cNvPr id="16" name="Shape 205">
            <a:extLst>
              <a:ext uri="{FF2B5EF4-FFF2-40B4-BE49-F238E27FC236}">
                <a16:creationId xmlns:a16="http://schemas.microsoft.com/office/drawing/2014/main" id="{B0D755C6-4024-E0F0-EA1F-A7ED6A26136F}"/>
              </a:ext>
            </a:extLst>
          </p:cNvPr>
          <p:cNvSpPr/>
          <p:nvPr/>
        </p:nvSpPr>
        <p:spPr>
          <a:xfrm rot="5400000">
            <a:off x="5424121" y="5416128"/>
            <a:ext cx="515791" cy="618950"/>
          </a:xfrm>
          <a:prstGeom prst="rightArrow">
            <a:avLst>
              <a:gd name="adj1" fmla="val 60000"/>
              <a:gd name="adj2" fmla="val 50000"/>
            </a:avLst>
          </a:prstGeom>
          <a:solidFill>
            <a:srgbClr val="B3CAE7"/>
          </a:solidFill>
          <a:ln>
            <a:noFill/>
          </a:ln>
        </p:spPr>
        <p:txBody>
          <a:bodyPr wrap="square" lIns="91425" tIns="91425" rIns="91425" bIns="91425" anchor="ctr" anchorCtr="0">
            <a:noAutofit/>
          </a:bodyPr>
          <a:lstStyle/>
          <a:p>
            <a:pPr marL="0" lvl="0" indent="0">
              <a:spcBef>
                <a:spcPts val="0"/>
              </a:spcBef>
              <a:buNone/>
            </a:pPr>
            <a:endParaRPr sz="2000">
              <a:latin typeface="Arial" panose="020B0604020202020204" pitchFamily="34" charset="0"/>
              <a:cs typeface="Arial" panose="020B0604020202020204" pitchFamily="34" charset="0"/>
            </a:endParaRPr>
          </a:p>
        </p:txBody>
      </p:sp>
      <p:sp>
        <p:nvSpPr>
          <p:cNvPr id="17" name="Shape 206">
            <a:extLst>
              <a:ext uri="{FF2B5EF4-FFF2-40B4-BE49-F238E27FC236}">
                <a16:creationId xmlns:a16="http://schemas.microsoft.com/office/drawing/2014/main" id="{CAF9D49B-D4D3-974B-84F7-1635E8AA9769}"/>
              </a:ext>
            </a:extLst>
          </p:cNvPr>
          <p:cNvSpPr txBox="1"/>
          <p:nvPr/>
        </p:nvSpPr>
        <p:spPr>
          <a:xfrm>
            <a:off x="5496331" y="5467709"/>
            <a:ext cx="371371" cy="361054"/>
          </a:xfrm>
          <a:prstGeom prst="rect">
            <a:avLst/>
          </a:prstGeom>
          <a:noFill/>
          <a:ln>
            <a:noFill/>
          </a:ln>
        </p:spPr>
        <p:txBody>
          <a:bodyPr wrap="square" lIns="0" tIns="0" rIns="0" bIns="0" anchor="ctr" anchorCtr="0">
            <a:noAutofit/>
          </a:bodyPr>
          <a:lstStyle/>
          <a:p>
            <a:pPr marL="0" marR="0" lvl="0" indent="0" algn="ctr" rtl="0">
              <a:lnSpc>
                <a:spcPct val="90000"/>
              </a:lnSpc>
              <a:spcBef>
                <a:spcPts val="0"/>
              </a:spcBef>
              <a:spcAft>
                <a:spcPts val="0"/>
              </a:spcAft>
              <a:buNone/>
            </a:pPr>
            <a:endParaRPr sz="2000">
              <a:solidFill>
                <a:schemeClr val="lt1"/>
              </a:solidFill>
              <a:latin typeface="Arial" panose="020B0604020202020204" pitchFamily="34" charset="0"/>
              <a:ea typeface="Arial"/>
              <a:cs typeface="Arial" panose="020B0604020202020204" pitchFamily="34" charset="0"/>
              <a:sym typeface="Arial"/>
            </a:endParaRPr>
          </a:p>
        </p:txBody>
      </p:sp>
      <p:sp>
        <p:nvSpPr>
          <p:cNvPr id="18" name="Shape 207">
            <a:extLst>
              <a:ext uri="{FF2B5EF4-FFF2-40B4-BE49-F238E27FC236}">
                <a16:creationId xmlns:a16="http://schemas.microsoft.com/office/drawing/2014/main" id="{897BDF3C-E97A-FDC8-9197-B358D823EA54}"/>
              </a:ext>
            </a:extLst>
          </p:cNvPr>
          <p:cNvSpPr/>
          <p:nvPr/>
        </p:nvSpPr>
        <p:spPr>
          <a:xfrm>
            <a:off x="3137094" y="6069466"/>
            <a:ext cx="5089847" cy="1338885"/>
          </a:xfrm>
          <a:prstGeom prst="roundRect">
            <a:avLst>
              <a:gd name="adj" fmla="val 10000"/>
            </a:avLst>
          </a:prstGeom>
          <a:solidFill>
            <a:srgbClr val="599BD5"/>
          </a:solidFill>
          <a:ln w="12700" cap="flat" cmpd="sng">
            <a:solidFill>
              <a:schemeClr val="lt1"/>
            </a:solidFill>
            <a:prstDash val="solid"/>
            <a:miter lim="800000"/>
            <a:headEnd type="none" w="med" len="med"/>
            <a:tailEnd type="none" w="med" len="med"/>
          </a:ln>
        </p:spPr>
        <p:txBody>
          <a:bodyPr wrap="square" lIns="91425" tIns="91425" rIns="91425" bIns="91425" anchor="ctr" anchorCtr="0">
            <a:noAutofit/>
          </a:bodyPr>
          <a:lstStyle/>
          <a:p>
            <a:pPr marL="0" lvl="0" indent="0">
              <a:spcBef>
                <a:spcPts val="0"/>
              </a:spcBef>
              <a:buNone/>
            </a:pPr>
            <a:endParaRPr sz="2000">
              <a:latin typeface="Arial" panose="020B0604020202020204" pitchFamily="34" charset="0"/>
              <a:cs typeface="Arial" panose="020B0604020202020204" pitchFamily="34" charset="0"/>
            </a:endParaRPr>
          </a:p>
        </p:txBody>
      </p:sp>
      <p:sp>
        <p:nvSpPr>
          <p:cNvPr id="19" name="Shape 208">
            <a:extLst>
              <a:ext uri="{FF2B5EF4-FFF2-40B4-BE49-F238E27FC236}">
                <a16:creationId xmlns:a16="http://schemas.microsoft.com/office/drawing/2014/main" id="{819B21AC-47D7-EA99-F6CF-CDDB8BA41F00}"/>
              </a:ext>
            </a:extLst>
          </p:cNvPr>
          <p:cNvSpPr txBox="1"/>
          <p:nvPr/>
        </p:nvSpPr>
        <p:spPr>
          <a:xfrm>
            <a:off x="3176309" y="6108681"/>
            <a:ext cx="5011417" cy="1260456"/>
          </a:xfrm>
          <a:prstGeom prst="rect">
            <a:avLst/>
          </a:prstGeom>
          <a:noFill/>
          <a:ln>
            <a:noFill/>
          </a:ln>
        </p:spPr>
        <p:txBody>
          <a:bodyPr wrap="square" lIns="95250" tIns="95250" rIns="95250" bIns="95250" anchor="ctr" anchorCtr="0">
            <a:noAutofit/>
          </a:bodyPr>
          <a:lstStyle/>
          <a:p>
            <a:pPr marL="0" marR="0" lvl="0" indent="0" algn="ctr" rtl="0">
              <a:lnSpc>
                <a:spcPct val="90000"/>
              </a:lnSpc>
              <a:spcBef>
                <a:spcPts val="0"/>
              </a:spcBef>
              <a:spcAft>
                <a:spcPts val="0"/>
              </a:spcAft>
              <a:buNone/>
            </a:pPr>
            <a:r>
              <a:rPr lang="en-US" sz="2800">
                <a:solidFill>
                  <a:schemeClr val="lt1"/>
                </a:solidFill>
                <a:latin typeface="Arial" panose="020B0604020202020204" pitchFamily="34" charset="0"/>
                <a:ea typeface="Arial"/>
                <a:cs typeface="Arial" panose="020B0604020202020204" pitchFamily="34" charset="0"/>
                <a:sym typeface="Arial"/>
              </a:rPr>
              <a:t>Docking Cycles</a:t>
            </a:r>
          </a:p>
        </p:txBody>
      </p:sp>
      <p:sp>
        <p:nvSpPr>
          <p:cNvPr id="20" name="Shape 209">
            <a:extLst>
              <a:ext uri="{FF2B5EF4-FFF2-40B4-BE49-F238E27FC236}">
                <a16:creationId xmlns:a16="http://schemas.microsoft.com/office/drawing/2014/main" id="{A941E60C-24E5-6381-040A-55F2619EBE61}"/>
              </a:ext>
            </a:extLst>
          </p:cNvPr>
          <p:cNvSpPr/>
          <p:nvPr/>
        </p:nvSpPr>
        <p:spPr>
          <a:xfrm rot="5400000">
            <a:off x="5424121" y="7442739"/>
            <a:ext cx="515791" cy="618950"/>
          </a:xfrm>
          <a:prstGeom prst="rightArrow">
            <a:avLst>
              <a:gd name="adj1" fmla="val 60000"/>
              <a:gd name="adj2" fmla="val 50000"/>
            </a:avLst>
          </a:prstGeom>
          <a:solidFill>
            <a:srgbClr val="B3CAE7"/>
          </a:solidFill>
          <a:ln>
            <a:noFill/>
          </a:ln>
        </p:spPr>
        <p:txBody>
          <a:bodyPr wrap="square" lIns="91425" tIns="91425" rIns="91425" bIns="91425" anchor="ctr" anchorCtr="0">
            <a:noAutofit/>
          </a:bodyPr>
          <a:lstStyle/>
          <a:p>
            <a:pPr marL="0" lvl="0" indent="0">
              <a:spcBef>
                <a:spcPts val="0"/>
              </a:spcBef>
              <a:buNone/>
            </a:pPr>
            <a:endParaRPr sz="2000">
              <a:latin typeface="Arial" panose="020B0604020202020204" pitchFamily="34" charset="0"/>
              <a:cs typeface="Arial" panose="020B0604020202020204" pitchFamily="34" charset="0"/>
            </a:endParaRPr>
          </a:p>
        </p:txBody>
      </p:sp>
      <p:sp>
        <p:nvSpPr>
          <p:cNvPr id="21" name="Shape 210">
            <a:extLst>
              <a:ext uri="{FF2B5EF4-FFF2-40B4-BE49-F238E27FC236}">
                <a16:creationId xmlns:a16="http://schemas.microsoft.com/office/drawing/2014/main" id="{C923FA55-E660-9C95-194D-A7298FE25550}"/>
              </a:ext>
            </a:extLst>
          </p:cNvPr>
          <p:cNvSpPr txBox="1"/>
          <p:nvPr/>
        </p:nvSpPr>
        <p:spPr>
          <a:xfrm>
            <a:off x="5496331" y="7494319"/>
            <a:ext cx="371371" cy="361054"/>
          </a:xfrm>
          <a:prstGeom prst="rect">
            <a:avLst/>
          </a:prstGeom>
          <a:noFill/>
          <a:ln>
            <a:noFill/>
          </a:ln>
        </p:spPr>
        <p:txBody>
          <a:bodyPr wrap="square" lIns="0" tIns="0" rIns="0" bIns="0" anchor="ctr" anchorCtr="0">
            <a:noAutofit/>
          </a:bodyPr>
          <a:lstStyle/>
          <a:p>
            <a:pPr marL="0" marR="0" lvl="0" indent="0" algn="ctr" rtl="0">
              <a:lnSpc>
                <a:spcPct val="90000"/>
              </a:lnSpc>
              <a:spcBef>
                <a:spcPts val="0"/>
              </a:spcBef>
              <a:spcAft>
                <a:spcPts val="0"/>
              </a:spcAft>
              <a:buNone/>
            </a:pPr>
            <a:endParaRPr sz="2000">
              <a:solidFill>
                <a:schemeClr val="lt1"/>
              </a:solidFill>
              <a:latin typeface="Arial" panose="020B0604020202020204" pitchFamily="34" charset="0"/>
              <a:ea typeface="Arial"/>
              <a:cs typeface="Arial" panose="020B0604020202020204" pitchFamily="34" charset="0"/>
              <a:sym typeface="Arial"/>
            </a:endParaRPr>
          </a:p>
        </p:txBody>
      </p:sp>
      <p:sp>
        <p:nvSpPr>
          <p:cNvPr id="22" name="Shape 211">
            <a:extLst>
              <a:ext uri="{FF2B5EF4-FFF2-40B4-BE49-F238E27FC236}">
                <a16:creationId xmlns:a16="http://schemas.microsoft.com/office/drawing/2014/main" id="{65A5E52E-E1E5-ADEB-BF06-BFA0025F135A}"/>
              </a:ext>
            </a:extLst>
          </p:cNvPr>
          <p:cNvSpPr/>
          <p:nvPr/>
        </p:nvSpPr>
        <p:spPr>
          <a:xfrm>
            <a:off x="3137094" y="8096075"/>
            <a:ext cx="5089847" cy="1338885"/>
          </a:xfrm>
          <a:prstGeom prst="roundRect">
            <a:avLst>
              <a:gd name="adj" fmla="val 10000"/>
            </a:avLst>
          </a:prstGeom>
          <a:solidFill>
            <a:srgbClr val="599BD5"/>
          </a:solidFill>
          <a:ln w="12700" cap="flat" cmpd="sng">
            <a:solidFill>
              <a:schemeClr val="lt1"/>
            </a:solidFill>
            <a:prstDash val="solid"/>
            <a:miter lim="800000"/>
            <a:headEnd type="none" w="med" len="med"/>
            <a:tailEnd type="none" w="med" len="med"/>
          </a:ln>
        </p:spPr>
        <p:txBody>
          <a:bodyPr wrap="square" lIns="91425" tIns="91425" rIns="91425" bIns="91425" anchor="ctr" anchorCtr="0">
            <a:noAutofit/>
          </a:bodyPr>
          <a:lstStyle/>
          <a:p>
            <a:pPr marL="0" lvl="0" indent="0">
              <a:spcBef>
                <a:spcPts val="0"/>
              </a:spcBef>
              <a:buNone/>
            </a:pPr>
            <a:endParaRPr sz="2000">
              <a:latin typeface="Arial" panose="020B0604020202020204" pitchFamily="34" charset="0"/>
              <a:cs typeface="Arial" panose="020B0604020202020204" pitchFamily="34" charset="0"/>
            </a:endParaRPr>
          </a:p>
        </p:txBody>
      </p:sp>
      <p:sp>
        <p:nvSpPr>
          <p:cNvPr id="23" name="Shape 212">
            <a:extLst>
              <a:ext uri="{FF2B5EF4-FFF2-40B4-BE49-F238E27FC236}">
                <a16:creationId xmlns:a16="http://schemas.microsoft.com/office/drawing/2014/main" id="{50650217-D78F-5658-D33E-5F0C7079AF40}"/>
              </a:ext>
            </a:extLst>
          </p:cNvPr>
          <p:cNvSpPr txBox="1"/>
          <p:nvPr/>
        </p:nvSpPr>
        <p:spPr>
          <a:xfrm>
            <a:off x="3176309" y="8135290"/>
            <a:ext cx="5011417" cy="1260456"/>
          </a:xfrm>
          <a:prstGeom prst="rect">
            <a:avLst/>
          </a:prstGeom>
          <a:noFill/>
          <a:ln>
            <a:noFill/>
          </a:ln>
        </p:spPr>
        <p:txBody>
          <a:bodyPr wrap="square" lIns="95250" tIns="95250" rIns="95250" bIns="95250" anchor="ctr" anchorCtr="0">
            <a:noAutofit/>
          </a:bodyPr>
          <a:lstStyle/>
          <a:p>
            <a:pPr marL="0" marR="0" lvl="0" indent="0" algn="ctr" rtl="0">
              <a:lnSpc>
                <a:spcPct val="90000"/>
              </a:lnSpc>
              <a:spcBef>
                <a:spcPts val="0"/>
              </a:spcBef>
              <a:spcAft>
                <a:spcPts val="0"/>
              </a:spcAft>
              <a:buNone/>
            </a:pPr>
            <a:r>
              <a:rPr lang="en-US" sz="2800" dirty="0">
                <a:solidFill>
                  <a:schemeClr val="lt1"/>
                </a:solidFill>
                <a:latin typeface="Arial" panose="020B0604020202020204" pitchFamily="34" charset="0"/>
                <a:ea typeface="Arial"/>
                <a:cs typeface="Arial" panose="020B0604020202020204" pitchFamily="34" charset="0"/>
                <a:sym typeface="Arial"/>
              </a:rPr>
              <a:t>High res refinement</a:t>
            </a:r>
          </a:p>
        </p:txBody>
      </p:sp>
      <p:sp>
        <p:nvSpPr>
          <p:cNvPr id="10" name="Freeform 10"/>
          <p:cNvSpPr/>
          <p:nvPr/>
        </p:nvSpPr>
        <p:spPr>
          <a:xfrm rot="5400000">
            <a:off x="16196494" y="8195494"/>
            <a:ext cx="642000" cy="1483613"/>
          </a:xfrm>
          <a:custGeom>
            <a:avLst/>
            <a:gdLst/>
            <a:ahLst/>
            <a:cxnLst/>
            <a:rect l="l" t="t" r="r" b="b"/>
            <a:pathLst>
              <a:path w="642000" h="1483613">
                <a:moveTo>
                  <a:pt x="0" y="0"/>
                </a:moveTo>
                <a:lnTo>
                  <a:pt x="641999" y="0"/>
                </a:lnTo>
                <a:lnTo>
                  <a:pt x="641999" y="1483613"/>
                </a:lnTo>
                <a:lnTo>
                  <a:pt x="0" y="148361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pSp>
        <p:nvGrpSpPr>
          <p:cNvPr id="31" name="Shape 246">
            <a:extLst>
              <a:ext uri="{FF2B5EF4-FFF2-40B4-BE49-F238E27FC236}">
                <a16:creationId xmlns:a16="http://schemas.microsoft.com/office/drawing/2014/main" id="{F19A0A30-BB02-A9D8-4B50-4CBA492877DC}"/>
              </a:ext>
            </a:extLst>
          </p:cNvPr>
          <p:cNvGrpSpPr/>
          <p:nvPr/>
        </p:nvGrpSpPr>
        <p:grpSpPr>
          <a:xfrm>
            <a:off x="10366938" y="2163359"/>
            <a:ext cx="5547594" cy="1879497"/>
            <a:chOff x="0" y="1603617"/>
            <a:chExt cx="3657599" cy="528086"/>
          </a:xfrm>
        </p:grpSpPr>
        <p:sp>
          <p:nvSpPr>
            <p:cNvPr id="32" name="Shape 247">
              <a:extLst>
                <a:ext uri="{FF2B5EF4-FFF2-40B4-BE49-F238E27FC236}">
                  <a16:creationId xmlns:a16="http://schemas.microsoft.com/office/drawing/2014/main" id="{EF95B148-4B0F-A6FA-C9F9-8E9467C8B820}"/>
                </a:ext>
              </a:extLst>
            </p:cNvPr>
            <p:cNvSpPr/>
            <p:nvPr/>
          </p:nvSpPr>
          <p:spPr>
            <a:xfrm>
              <a:off x="0" y="1603617"/>
              <a:ext cx="3657599" cy="528086"/>
            </a:xfrm>
            <a:prstGeom prst="roundRect">
              <a:avLst>
                <a:gd name="adj" fmla="val 10000"/>
              </a:avLst>
            </a:prstGeom>
            <a:solidFill>
              <a:schemeClr val="accent6"/>
            </a:solidFill>
            <a:ln w="12700" cap="flat" cmpd="sng">
              <a:solidFill>
                <a:schemeClr val="lt1"/>
              </a:solidFill>
              <a:prstDash val="solid"/>
              <a:miter lim="800000"/>
              <a:headEnd type="none" w="med" len="med"/>
              <a:tailEnd type="none" w="med" len="med"/>
            </a:ln>
          </p:spPr>
          <p:txBody>
            <a:bodyPr wrap="square" lIns="91425" tIns="91425" rIns="91425" bIns="91425" anchor="ctr" anchorCtr="0">
              <a:noAutofit/>
            </a:bodyPr>
            <a:lstStyle/>
            <a:p>
              <a:pPr marL="0" lvl="0" indent="0">
                <a:spcBef>
                  <a:spcPts val="0"/>
                </a:spcBef>
                <a:buNone/>
              </a:pPr>
              <a:endParaRPr sz="2800">
                <a:latin typeface="Arial" panose="020B0604020202020204" pitchFamily="34" charset="0"/>
                <a:cs typeface="Arial" panose="020B0604020202020204" pitchFamily="34" charset="0"/>
              </a:endParaRPr>
            </a:p>
          </p:txBody>
        </p:sp>
        <p:sp>
          <p:nvSpPr>
            <p:cNvPr id="33" name="Shape 248">
              <a:extLst>
                <a:ext uri="{FF2B5EF4-FFF2-40B4-BE49-F238E27FC236}">
                  <a16:creationId xmlns:a16="http://schemas.microsoft.com/office/drawing/2014/main" id="{61BF718B-FA41-9C7C-46A9-EC69205B37C7}"/>
                </a:ext>
              </a:extLst>
            </p:cNvPr>
            <p:cNvSpPr/>
            <p:nvPr/>
          </p:nvSpPr>
          <p:spPr>
            <a:xfrm>
              <a:off x="15467" y="1619084"/>
              <a:ext cx="3626665" cy="497152"/>
            </a:xfrm>
            <a:prstGeom prst="rect">
              <a:avLst/>
            </a:prstGeom>
            <a:noFill/>
            <a:ln>
              <a:noFill/>
            </a:ln>
          </p:spPr>
          <p:txBody>
            <a:bodyPr wrap="square" lIns="95250" tIns="95250" rIns="95250" bIns="95250" anchor="ctr" anchorCtr="0">
              <a:noAutofit/>
            </a:bodyPr>
            <a:lstStyle/>
            <a:p>
              <a:pPr marL="0" marR="0" lvl="0" indent="0" algn="ctr" rtl="0">
                <a:lnSpc>
                  <a:spcPct val="90000"/>
                </a:lnSpc>
                <a:spcBef>
                  <a:spcPts val="0"/>
                </a:spcBef>
                <a:spcAft>
                  <a:spcPts val="0"/>
                </a:spcAft>
                <a:buNone/>
              </a:pPr>
              <a:r>
                <a:rPr lang="en-US" sz="2800" dirty="0">
                  <a:solidFill>
                    <a:schemeClr val="lt1"/>
                  </a:solidFill>
                  <a:latin typeface="Arial" panose="020B0604020202020204" pitchFamily="34" charset="0"/>
                  <a:ea typeface="Arial"/>
                  <a:cs typeface="Arial" panose="020B0604020202020204" pitchFamily="34" charset="0"/>
                  <a:sym typeface="Arial"/>
                </a:rPr>
                <a:t>Grid based Monte-Carlo Translation, Rotation, and Conformation Sampling </a:t>
              </a:r>
            </a:p>
          </p:txBody>
        </p:sp>
      </p:grpSp>
    </p:spTree>
    <p:extLst>
      <p:ext uri="{BB962C8B-B14F-4D97-AF65-F5344CB8AC3E}">
        <p14:creationId xmlns:p14="http://schemas.microsoft.com/office/powerpoint/2010/main" val="18380977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2468863" y="431800"/>
            <a:ext cx="13022341" cy="1193800"/>
          </a:xfrm>
          <a:prstGeom prst="rect">
            <a:avLst/>
          </a:prstGeom>
        </p:spPr>
        <p:txBody>
          <a:bodyPr wrap="square" lIns="0" tIns="0" rIns="0" bIns="0" rtlCol="0" anchor="t">
            <a:spAutoFit/>
          </a:bodyPr>
          <a:lstStyle/>
          <a:p>
            <a:pPr marL="0" lvl="0" indent="0" algn="l">
              <a:lnSpc>
                <a:spcPts val="9799"/>
              </a:lnSpc>
              <a:spcBef>
                <a:spcPct val="0"/>
              </a:spcBef>
            </a:pPr>
            <a:r>
              <a:rPr lang="en-US" sz="6999" b="1" dirty="0">
                <a:solidFill>
                  <a:srgbClr val="282828"/>
                </a:solidFill>
                <a:latin typeface="Montserrat Bold"/>
                <a:ea typeface="Montserrat Bold"/>
                <a:cs typeface="Montserrat Bold"/>
                <a:sym typeface="Montserrat Bold"/>
              </a:rPr>
              <a:t>Transformation Grid</a:t>
            </a:r>
          </a:p>
        </p:txBody>
      </p:sp>
      <p:grpSp>
        <p:nvGrpSpPr>
          <p:cNvPr id="4" name="Group 4"/>
          <p:cNvGrpSpPr/>
          <p:nvPr/>
        </p:nvGrpSpPr>
        <p:grpSpPr>
          <a:xfrm>
            <a:off x="-877281" y="0"/>
            <a:ext cx="3088591" cy="10287000"/>
            <a:chOff x="0" y="0"/>
            <a:chExt cx="813456" cy="2709333"/>
          </a:xfrm>
        </p:grpSpPr>
        <p:sp>
          <p:nvSpPr>
            <p:cNvPr id="5" name="Freeform 5"/>
            <p:cNvSpPr/>
            <p:nvPr/>
          </p:nvSpPr>
          <p:spPr>
            <a:xfrm>
              <a:off x="0" y="0"/>
              <a:ext cx="813456" cy="2709333"/>
            </a:xfrm>
            <a:custGeom>
              <a:avLst/>
              <a:gdLst/>
              <a:ahLst/>
              <a:cxnLst/>
              <a:rect l="l" t="t" r="r" b="b"/>
              <a:pathLst>
                <a:path w="813456" h="2709333">
                  <a:moveTo>
                    <a:pt x="0" y="0"/>
                  </a:moveTo>
                  <a:lnTo>
                    <a:pt x="813456" y="0"/>
                  </a:lnTo>
                  <a:lnTo>
                    <a:pt x="813456" y="2709333"/>
                  </a:lnTo>
                  <a:lnTo>
                    <a:pt x="0" y="2709333"/>
                  </a:lnTo>
                  <a:close/>
                </a:path>
              </a:pathLst>
            </a:custGeom>
            <a:solidFill>
              <a:srgbClr val="AEE3EF"/>
            </a:solidFill>
            <a:ln cap="sq">
              <a:noFill/>
              <a:prstDash val="solid"/>
              <a:miter/>
            </a:ln>
          </p:spPr>
          <p:txBody>
            <a:bodyPr/>
            <a:lstStyle/>
            <a:p>
              <a:endParaRPr lang="en-US"/>
            </a:p>
          </p:txBody>
        </p:sp>
        <p:sp>
          <p:nvSpPr>
            <p:cNvPr id="6" name="TextBox 6"/>
            <p:cNvSpPr txBox="1"/>
            <p:nvPr/>
          </p:nvSpPr>
          <p:spPr>
            <a:xfrm>
              <a:off x="0" y="-28575"/>
              <a:ext cx="813456" cy="2737908"/>
            </a:xfrm>
            <a:prstGeom prst="rect">
              <a:avLst/>
            </a:prstGeom>
          </p:spPr>
          <p:txBody>
            <a:bodyPr lIns="50800" tIns="50800" rIns="50800" bIns="50800" rtlCol="0" anchor="ctr"/>
            <a:lstStyle/>
            <a:p>
              <a:pPr marL="0" lvl="0" indent="0" algn="ctr">
                <a:lnSpc>
                  <a:spcPts val="2852"/>
                </a:lnSpc>
                <a:spcBef>
                  <a:spcPct val="0"/>
                </a:spcBef>
              </a:pPr>
              <a:endParaRPr/>
            </a:p>
          </p:txBody>
        </p:sp>
      </p:grpSp>
      <p:sp>
        <p:nvSpPr>
          <p:cNvPr id="8" name="Freeform 8"/>
          <p:cNvSpPr/>
          <p:nvPr/>
        </p:nvSpPr>
        <p:spPr>
          <a:xfrm>
            <a:off x="15820015" y="909632"/>
            <a:ext cx="1439285" cy="238136"/>
          </a:xfrm>
          <a:custGeom>
            <a:avLst/>
            <a:gdLst/>
            <a:ahLst/>
            <a:cxnLst/>
            <a:rect l="l" t="t" r="r" b="b"/>
            <a:pathLst>
              <a:path w="1439285" h="238136">
                <a:moveTo>
                  <a:pt x="0" y="0"/>
                </a:moveTo>
                <a:lnTo>
                  <a:pt x="1439285" y="0"/>
                </a:lnTo>
                <a:lnTo>
                  <a:pt x="1439285" y="238136"/>
                </a:lnTo>
                <a:lnTo>
                  <a:pt x="0" y="23813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9" name="Freeform 9"/>
          <p:cNvSpPr/>
          <p:nvPr/>
        </p:nvSpPr>
        <p:spPr>
          <a:xfrm rot="-5400000">
            <a:off x="843214" y="435127"/>
            <a:ext cx="627792" cy="1450780"/>
          </a:xfrm>
          <a:custGeom>
            <a:avLst/>
            <a:gdLst/>
            <a:ahLst/>
            <a:cxnLst/>
            <a:rect l="l" t="t" r="r" b="b"/>
            <a:pathLst>
              <a:path w="627792" h="1450780">
                <a:moveTo>
                  <a:pt x="0" y="0"/>
                </a:moveTo>
                <a:lnTo>
                  <a:pt x="627793" y="0"/>
                </a:lnTo>
                <a:lnTo>
                  <a:pt x="627793" y="1450781"/>
                </a:lnTo>
                <a:lnTo>
                  <a:pt x="0" y="145078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0" name="Freeform 10"/>
          <p:cNvSpPr/>
          <p:nvPr/>
        </p:nvSpPr>
        <p:spPr>
          <a:xfrm rot="5400000">
            <a:off x="16196494" y="8195494"/>
            <a:ext cx="642000" cy="1483613"/>
          </a:xfrm>
          <a:custGeom>
            <a:avLst/>
            <a:gdLst/>
            <a:ahLst/>
            <a:cxnLst/>
            <a:rect l="l" t="t" r="r" b="b"/>
            <a:pathLst>
              <a:path w="642000" h="1483613">
                <a:moveTo>
                  <a:pt x="0" y="0"/>
                </a:moveTo>
                <a:lnTo>
                  <a:pt x="641999" y="0"/>
                </a:lnTo>
                <a:lnTo>
                  <a:pt x="641999" y="1483613"/>
                </a:lnTo>
                <a:lnTo>
                  <a:pt x="0" y="148361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7" name="Shape 286">
            <a:extLst>
              <a:ext uri="{FF2B5EF4-FFF2-40B4-BE49-F238E27FC236}">
                <a16:creationId xmlns:a16="http://schemas.microsoft.com/office/drawing/2014/main" id="{50A1A563-551D-2717-BFF9-01AF4158322E}"/>
              </a:ext>
            </a:extLst>
          </p:cNvPr>
          <p:cNvSpPr txBox="1"/>
          <p:nvPr/>
        </p:nvSpPr>
        <p:spPr>
          <a:xfrm>
            <a:off x="2707731" y="7597576"/>
            <a:ext cx="6740270" cy="2257624"/>
          </a:xfrm>
          <a:prstGeom prst="rect">
            <a:avLst/>
          </a:prstGeom>
          <a:noFill/>
          <a:ln>
            <a:noFill/>
          </a:ln>
        </p:spPr>
        <p:txBody>
          <a:bodyPr wrap="square" lIns="91425" tIns="91425" rIns="91425" bIns="91425" anchor="t" anchorCtr="0">
            <a:noAutofit/>
          </a:bodyPr>
          <a:lstStyle/>
          <a:p>
            <a:pPr marL="457200" lvl="0" indent="-355600" rtl="0">
              <a:spcBef>
                <a:spcPts val="0"/>
              </a:spcBef>
              <a:spcAft>
                <a:spcPts val="0"/>
              </a:spcAft>
              <a:buSzPts val="2000"/>
              <a:buFont typeface="Calibri"/>
              <a:buChar char="●"/>
            </a:pPr>
            <a:r>
              <a:rPr lang="en-US" sz="2800" dirty="0">
                <a:latin typeface="Arial" panose="020B0604020202020204" pitchFamily="34" charset="0"/>
                <a:ea typeface="Calibri"/>
                <a:cs typeface="Arial" panose="020B0604020202020204" pitchFamily="34" charset="0"/>
                <a:sym typeface="Calibri"/>
              </a:rPr>
              <a:t>Calculates score at each point in grid</a:t>
            </a:r>
          </a:p>
          <a:p>
            <a:pPr marL="457200" lvl="0" indent="-355600" rtl="0">
              <a:spcBef>
                <a:spcPts val="0"/>
              </a:spcBef>
              <a:spcAft>
                <a:spcPts val="0"/>
              </a:spcAft>
              <a:buSzPts val="2000"/>
              <a:buFont typeface="Calibri"/>
              <a:buChar char="●"/>
            </a:pPr>
            <a:r>
              <a:rPr lang="en-US" sz="2800" dirty="0">
                <a:latin typeface="Arial" panose="020B0604020202020204" pitchFamily="34" charset="0"/>
                <a:ea typeface="Calibri"/>
                <a:cs typeface="Arial" panose="020B0604020202020204" pitchFamily="34" charset="0"/>
                <a:sym typeface="Calibri"/>
              </a:rPr>
              <a:t>Determines where the ligand can move </a:t>
            </a:r>
          </a:p>
          <a:p>
            <a:pPr marL="914400" lvl="1" indent="-355600" rtl="0">
              <a:spcBef>
                <a:spcPts val="0"/>
              </a:spcBef>
              <a:buSzPts val="2000"/>
              <a:buFont typeface="Calibri"/>
              <a:buChar char="○"/>
            </a:pPr>
            <a:r>
              <a:rPr lang="en-US" sz="2800" dirty="0">
                <a:latin typeface="Arial" panose="020B0604020202020204" pitchFamily="34" charset="0"/>
                <a:ea typeface="Calibri"/>
                <a:cs typeface="Arial" panose="020B0604020202020204" pitchFamily="34" charset="0"/>
                <a:sym typeface="Calibri"/>
              </a:rPr>
              <a:t>This only based on </a:t>
            </a:r>
            <a:r>
              <a:rPr lang="en-US" sz="2800" dirty="0" err="1">
                <a:latin typeface="Arial" panose="020B0604020202020204" pitchFamily="34" charset="0"/>
                <a:ea typeface="Calibri"/>
                <a:cs typeface="Arial" panose="020B0604020202020204" pitchFamily="34" charset="0"/>
                <a:sym typeface="Calibri"/>
              </a:rPr>
              <a:t>sterics</a:t>
            </a:r>
            <a:endParaRPr lang="en-US" sz="2800" dirty="0">
              <a:latin typeface="Arial" panose="020B0604020202020204" pitchFamily="34" charset="0"/>
              <a:ea typeface="Calibri"/>
              <a:cs typeface="Arial" panose="020B0604020202020204" pitchFamily="34" charset="0"/>
              <a:sym typeface="Calibri"/>
            </a:endParaRPr>
          </a:p>
        </p:txBody>
      </p:sp>
      <p:grpSp>
        <p:nvGrpSpPr>
          <p:cNvPr id="15" name="Group 14">
            <a:extLst>
              <a:ext uri="{FF2B5EF4-FFF2-40B4-BE49-F238E27FC236}">
                <a16:creationId xmlns:a16="http://schemas.microsoft.com/office/drawing/2014/main" id="{831D387B-EB57-F84A-EE07-C83A5A0B9A51}"/>
              </a:ext>
            </a:extLst>
          </p:cNvPr>
          <p:cNvGrpSpPr/>
          <p:nvPr/>
        </p:nvGrpSpPr>
        <p:grpSpPr>
          <a:xfrm>
            <a:off x="3429000" y="1943100"/>
            <a:ext cx="12515757" cy="7312404"/>
            <a:chOff x="3704875" y="2095500"/>
            <a:chExt cx="10517736" cy="6145049"/>
          </a:xfrm>
        </p:grpSpPr>
        <p:pic>
          <p:nvPicPr>
            <p:cNvPr id="2" name="Shape 285">
              <a:extLst>
                <a:ext uri="{FF2B5EF4-FFF2-40B4-BE49-F238E27FC236}">
                  <a16:creationId xmlns:a16="http://schemas.microsoft.com/office/drawing/2014/main" id="{B92775CD-DBA3-8A64-48B3-EE5C4FE1CDBF}"/>
                </a:ext>
              </a:extLst>
            </p:cNvPr>
            <p:cNvPicPr preferRelativeResize="0"/>
            <p:nvPr/>
          </p:nvPicPr>
          <p:blipFill rotWithShape="1">
            <a:blip r:embed="rId6">
              <a:alphaModFix/>
            </a:blip>
            <a:srcRect l="20187" t="12658" r="18896" b="13229"/>
            <a:stretch/>
          </p:blipFill>
          <p:spPr>
            <a:xfrm>
              <a:off x="3704875" y="2110625"/>
              <a:ext cx="4880751" cy="4443274"/>
            </a:xfrm>
            <a:prstGeom prst="rect">
              <a:avLst/>
            </a:prstGeom>
            <a:noFill/>
            <a:ln>
              <a:noFill/>
            </a:ln>
          </p:spPr>
        </p:pic>
        <p:pic>
          <p:nvPicPr>
            <p:cNvPr id="11" name="Shape 287">
              <a:extLst>
                <a:ext uri="{FF2B5EF4-FFF2-40B4-BE49-F238E27FC236}">
                  <a16:creationId xmlns:a16="http://schemas.microsoft.com/office/drawing/2014/main" id="{BD85CCA6-82C1-B2EF-CE20-CF2D8BF6056C}"/>
                </a:ext>
              </a:extLst>
            </p:cNvPr>
            <p:cNvPicPr preferRelativeResize="0"/>
            <p:nvPr/>
          </p:nvPicPr>
          <p:blipFill>
            <a:blip r:embed="rId7">
              <a:alphaModFix/>
            </a:blip>
            <a:stretch>
              <a:fillRect/>
            </a:stretch>
          </p:blipFill>
          <p:spPr>
            <a:xfrm>
              <a:off x="8763000" y="2095500"/>
              <a:ext cx="4880749" cy="4473513"/>
            </a:xfrm>
            <a:prstGeom prst="rect">
              <a:avLst/>
            </a:prstGeom>
            <a:noFill/>
            <a:ln>
              <a:noFill/>
            </a:ln>
          </p:spPr>
        </p:pic>
        <p:grpSp>
          <p:nvGrpSpPr>
            <p:cNvPr id="14" name="Group 13">
              <a:extLst>
                <a:ext uri="{FF2B5EF4-FFF2-40B4-BE49-F238E27FC236}">
                  <a16:creationId xmlns:a16="http://schemas.microsoft.com/office/drawing/2014/main" id="{9155A261-E019-28B9-9B77-53856904D75F}"/>
                </a:ext>
              </a:extLst>
            </p:cNvPr>
            <p:cNvGrpSpPr/>
            <p:nvPr/>
          </p:nvGrpSpPr>
          <p:grpSpPr>
            <a:xfrm>
              <a:off x="8327311" y="6678149"/>
              <a:ext cx="5895300" cy="1562400"/>
              <a:chOff x="8201035" y="6253211"/>
              <a:chExt cx="5895300" cy="1562400"/>
            </a:xfrm>
          </p:grpSpPr>
          <p:sp>
            <p:nvSpPr>
              <p:cNvPr id="12" name="Shape 288">
                <a:extLst>
                  <a:ext uri="{FF2B5EF4-FFF2-40B4-BE49-F238E27FC236}">
                    <a16:creationId xmlns:a16="http://schemas.microsoft.com/office/drawing/2014/main" id="{0FEB1AE8-117E-31EF-76E1-0B0CF2B08455}"/>
                  </a:ext>
                </a:extLst>
              </p:cNvPr>
              <p:cNvSpPr txBox="1"/>
              <p:nvPr/>
            </p:nvSpPr>
            <p:spPr>
              <a:xfrm>
                <a:off x="8201035" y="6253211"/>
                <a:ext cx="5895300" cy="1562400"/>
              </a:xfrm>
              <a:prstGeom prst="rect">
                <a:avLst/>
              </a:prstGeom>
              <a:noFill/>
              <a:ln>
                <a:noFill/>
              </a:ln>
            </p:spPr>
            <p:txBody>
              <a:bodyPr wrap="square" lIns="91425" tIns="91425" rIns="91425" bIns="91425" anchor="t" anchorCtr="0">
                <a:noAutofit/>
              </a:bodyPr>
              <a:lstStyle/>
              <a:p>
                <a:pPr marL="0" lvl="0" indent="457200" algn="l" rtl="0">
                  <a:spcBef>
                    <a:spcPts val="0"/>
                  </a:spcBef>
                  <a:buNone/>
                </a:pPr>
                <a:r>
                  <a:rPr lang="en-US" sz="2400" dirty="0">
                    <a:solidFill>
                      <a:srgbClr val="FF0000"/>
                    </a:solidFill>
                    <a:latin typeface="Arial" panose="020B0604020202020204" pitchFamily="34" charset="0"/>
                    <a:ea typeface="Calibri"/>
                    <a:cs typeface="Arial" panose="020B0604020202020204" pitchFamily="34" charset="0"/>
                    <a:sym typeface="Calibri"/>
                  </a:rPr>
                  <a:t>Repulsive  			     </a:t>
                </a:r>
                <a:r>
                  <a:rPr lang="en-US" sz="2400" dirty="0">
                    <a:solidFill>
                      <a:srgbClr val="37D975"/>
                    </a:solidFill>
                    <a:latin typeface="Arial" panose="020B0604020202020204" pitchFamily="34" charset="0"/>
                    <a:ea typeface="Calibri"/>
                    <a:cs typeface="Arial" panose="020B0604020202020204" pitchFamily="34" charset="0"/>
                    <a:sym typeface="Calibri"/>
                  </a:rPr>
                  <a:t>Attractive</a:t>
                </a:r>
              </a:p>
              <a:p>
                <a:pPr marL="0" lvl="0" indent="0" algn="l" rtl="0">
                  <a:spcBef>
                    <a:spcPts val="0"/>
                  </a:spcBef>
                  <a:buNone/>
                </a:pPr>
                <a:r>
                  <a:rPr lang="en-US" sz="2400" dirty="0">
                    <a:solidFill>
                      <a:srgbClr val="37D975"/>
                    </a:solidFill>
                    <a:highlight>
                      <a:srgbClr val="FF0000"/>
                    </a:highlight>
                    <a:latin typeface="Arial" panose="020B0604020202020204" pitchFamily="34" charset="0"/>
                    <a:ea typeface="Calibri"/>
                    <a:cs typeface="Arial" panose="020B0604020202020204" pitchFamily="34" charset="0"/>
                    <a:sym typeface="Calibri"/>
                  </a:rPr>
                  <a:t>	</a:t>
                </a:r>
              </a:p>
              <a:p>
                <a:pPr marL="457200" lvl="0" indent="0" algn="l">
                  <a:spcBef>
                    <a:spcPts val="0"/>
                  </a:spcBef>
                  <a:buNone/>
                </a:pPr>
                <a:r>
                  <a:rPr lang="en-US" sz="2400" dirty="0">
                    <a:latin typeface="Arial" panose="020B0604020202020204" pitchFamily="34" charset="0"/>
                    <a:ea typeface="Calibri"/>
                    <a:cs typeface="Arial" panose="020B0604020202020204" pitchFamily="34" charset="0"/>
                    <a:sym typeface="Calibri"/>
                  </a:rPr>
                  <a:t>   +1                         0                           -1</a:t>
                </a:r>
                <a:r>
                  <a:rPr lang="en-US" sz="2400" dirty="0">
                    <a:solidFill>
                      <a:srgbClr val="FF0000"/>
                    </a:solidFill>
                    <a:latin typeface="Arial" panose="020B0604020202020204" pitchFamily="34" charset="0"/>
                    <a:ea typeface="Calibri"/>
                    <a:cs typeface="Arial" panose="020B0604020202020204" pitchFamily="34" charset="0"/>
                    <a:sym typeface="Calibri"/>
                  </a:rPr>
                  <a:t> </a:t>
                </a:r>
              </a:p>
            </p:txBody>
          </p:sp>
          <p:pic>
            <p:nvPicPr>
              <p:cNvPr id="13" name="Shape 289">
                <a:extLst>
                  <a:ext uri="{FF2B5EF4-FFF2-40B4-BE49-F238E27FC236}">
                    <a16:creationId xmlns:a16="http://schemas.microsoft.com/office/drawing/2014/main" id="{8FCB5EFA-71FC-186E-37B7-2DA74FDC62B4}"/>
                  </a:ext>
                </a:extLst>
              </p:cNvPr>
              <p:cNvPicPr preferRelativeResize="0"/>
              <p:nvPr/>
            </p:nvPicPr>
            <p:blipFill rotWithShape="1">
              <a:blip r:embed="rId8">
                <a:alphaModFix/>
              </a:blip>
              <a:srcRect l="3644" t="29347" r="3150" b="31392"/>
              <a:stretch/>
            </p:blipFill>
            <p:spPr>
              <a:xfrm>
                <a:off x="9019697" y="6654762"/>
                <a:ext cx="4114800" cy="238187"/>
              </a:xfrm>
              <a:prstGeom prst="rect">
                <a:avLst/>
              </a:prstGeom>
              <a:noFill/>
              <a:ln>
                <a:noFill/>
              </a:ln>
            </p:spPr>
          </p:pic>
        </p:grpSp>
      </p:grpSp>
    </p:spTree>
    <p:extLst>
      <p:ext uri="{BB962C8B-B14F-4D97-AF65-F5344CB8AC3E}">
        <p14:creationId xmlns:p14="http://schemas.microsoft.com/office/powerpoint/2010/main" val="38584694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hape 203">
            <a:extLst>
              <a:ext uri="{FF2B5EF4-FFF2-40B4-BE49-F238E27FC236}">
                <a16:creationId xmlns:a16="http://schemas.microsoft.com/office/drawing/2014/main" id="{5984EB49-1230-12E4-E167-53817BBE9E59}"/>
              </a:ext>
            </a:extLst>
          </p:cNvPr>
          <p:cNvSpPr/>
          <p:nvPr/>
        </p:nvSpPr>
        <p:spPr>
          <a:xfrm>
            <a:off x="3137094" y="4042856"/>
            <a:ext cx="5089847" cy="1338885"/>
          </a:xfrm>
          <a:prstGeom prst="roundRect">
            <a:avLst>
              <a:gd name="adj" fmla="val 10000"/>
            </a:avLst>
          </a:prstGeom>
          <a:solidFill>
            <a:schemeClr val="accent1"/>
          </a:solidFill>
          <a:ln w="12700" cap="flat" cmpd="sng">
            <a:solidFill>
              <a:schemeClr val="lt1"/>
            </a:solidFill>
            <a:prstDash val="solid"/>
            <a:miter lim="800000"/>
            <a:headEnd type="none" w="med" len="med"/>
            <a:tailEnd type="none" w="med" len="med"/>
          </a:ln>
        </p:spPr>
        <p:txBody>
          <a:bodyPr wrap="square" lIns="91425" tIns="91425" rIns="91425" bIns="91425" anchor="ctr" anchorCtr="0">
            <a:noAutofit/>
          </a:bodyPr>
          <a:lstStyle/>
          <a:p>
            <a:pPr marL="0" lvl="0" indent="0">
              <a:spcBef>
                <a:spcPts val="0"/>
              </a:spcBef>
              <a:buNone/>
            </a:pPr>
            <a:endParaRPr sz="2000" dirty="0">
              <a:latin typeface="Arial" panose="020B0604020202020204" pitchFamily="34" charset="0"/>
              <a:cs typeface="Arial" panose="020B0604020202020204" pitchFamily="34" charset="0"/>
            </a:endParaRPr>
          </a:p>
        </p:txBody>
      </p:sp>
      <p:sp>
        <p:nvSpPr>
          <p:cNvPr id="18" name="Shape 207">
            <a:extLst>
              <a:ext uri="{FF2B5EF4-FFF2-40B4-BE49-F238E27FC236}">
                <a16:creationId xmlns:a16="http://schemas.microsoft.com/office/drawing/2014/main" id="{897BDF3C-E97A-FDC8-9197-B358D823EA54}"/>
              </a:ext>
            </a:extLst>
          </p:cNvPr>
          <p:cNvSpPr/>
          <p:nvPr/>
        </p:nvSpPr>
        <p:spPr>
          <a:xfrm>
            <a:off x="3137094" y="6069466"/>
            <a:ext cx="5089847" cy="1338885"/>
          </a:xfrm>
          <a:prstGeom prst="roundRect">
            <a:avLst>
              <a:gd name="adj" fmla="val 10000"/>
            </a:avLst>
          </a:prstGeom>
          <a:solidFill>
            <a:schemeClr val="accent6"/>
          </a:solidFill>
          <a:ln w="12700" cap="flat" cmpd="sng">
            <a:solidFill>
              <a:schemeClr val="lt1"/>
            </a:solidFill>
            <a:prstDash val="solid"/>
            <a:miter lim="800000"/>
            <a:headEnd type="none" w="med" len="med"/>
            <a:tailEnd type="none" w="med" len="med"/>
          </a:ln>
        </p:spPr>
        <p:txBody>
          <a:bodyPr wrap="square" lIns="91425" tIns="91425" rIns="91425" bIns="91425" anchor="ctr" anchorCtr="0">
            <a:noAutofit/>
          </a:bodyPr>
          <a:lstStyle/>
          <a:p>
            <a:pPr marL="0" lvl="0" indent="0">
              <a:spcBef>
                <a:spcPts val="0"/>
              </a:spcBef>
              <a:buNone/>
            </a:pPr>
            <a:endParaRPr sz="2000">
              <a:latin typeface="Arial" panose="020B0604020202020204" pitchFamily="34" charset="0"/>
              <a:cs typeface="Arial" panose="020B0604020202020204" pitchFamily="34" charset="0"/>
            </a:endParaRPr>
          </a:p>
        </p:txBody>
      </p:sp>
      <p:sp>
        <p:nvSpPr>
          <p:cNvPr id="19" name="Shape 208">
            <a:extLst>
              <a:ext uri="{FF2B5EF4-FFF2-40B4-BE49-F238E27FC236}">
                <a16:creationId xmlns:a16="http://schemas.microsoft.com/office/drawing/2014/main" id="{819B21AC-47D7-EA99-F6CF-CDDB8BA41F00}"/>
              </a:ext>
            </a:extLst>
          </p:cNvPr>
          <p:cNvSpPr txBox="1"/>
          <p:nvPr/>
        </p:nvSpPr>
        <p:spPr>
          <a:xfrm>
            <a:off x="3176309" y="6108681"/>
            <a:ext cx="5011417" cy="1260456"/>
          </a:xfrm>
          <a:prstGeom prst="rect">
            <a:avLst/>
          </a:prstGeom>
          <a:noFill/>
          <a:ln>
            <a:noFill/>
          </a:ln>
        </p:spPr>
        <p:txBody>
          <a:bodyPr wrap="square" lIns="95250" tIns="95250" rIns="95250" bIns="95250" anchor="ctr" anchorCtr="0">
            <a:noAutofit/>
          </a:bodyPr>
          <a:lstStyle/>
          <a:p>
            <a:pPr marL="0" marR="0" lvl="0" indent="0" algn="ctr" rtl="0">
              <a:lnSpc>
                <a:spcPct val="90000"/>
              </a:lnSpc>
              <a:spcBef>
                <a:spcPts val="0"/>
              </a:spcBef>
              <a:spcAft>
                <a:spcPts val="0"/>
              </a:spcAft>
              <a:buNone/>
            </a:pPr>
            <a:r>
              <a:rPr lang="en-US" sz="2800" dirty="0">
                <a:solidFill>
                  <a:schemeClr val="lt1"/>
                </a:solidFill>
                <a:latin typeface="Arial" panose="020B0604020202020204" pitchFamily="34" charset="0"/>
                <a:ea typeface="Arial"/>
                <a:cs typeface="Arial" panose="020B0604020202020204" pitchFamily="34" charset="0"/>
                <a:sym typeface="Arial"/>
              </a:rPr>
              <a:t>Docking Cycles</a:t>
            </a:r>
          </a:p>
        </p:txBody>
      </p:sp>
      <p:sp>
        <p:nvSpPr>
          <p:cNvPr id="15" name="Shape 204">
            <a:extLst>
              <a:ext uri="{FF2B5EF4-FFF2-40B4-BE49-F238E27FC236}">
                <a16:creationId xmlns:a16="http://schemas.microsoft.com/office/drawing/2014/main" id="{C235F808-0F07-8A97-D369-525AC99B44AA}"/>
              </a:ext>
            </a:extLst>
          </p:cNvPr>
          <p:cNvSpPr txBox="1"/>
          <p:nvPr/>
        </p:nvSpPr>
        <p:spPr>
          <a:xfrm>
            <a:off x="3176309" y="4082071"/>
            <a:ext cx="5011417" cy="1260456"/>
          </a:xfrm>
          <a:prstGeom prst="rect">
            <a:avLst/>
          </a:prstGeom>
          <a:noFill/>
          <a:ln>
            <a:noFill/>
          </a:ln>
        </p:spPr>
        <p:txBody>
          <a:bodyPr wrap="square" lIns="95250" tIns="95250" rIns="95250" bIns="95250" anchor="ctr" anchorCtr="0">
            <a:noAutofit/>
          </a:bodyPr>
          <a:lstStyle/>
          <a:p>
            <a:pPr marL="0" marR="0" lvl="0" indent="0" algn="ctr" rtl="0">
              <a:lnSpc>
                <a:spcPct val="90000"/>
              </a:lnSpc>
              <a:spcBef>
                <a:spcPts val="0"/>
              </a:spcBef>
              <a:spcAft>
                <a:spcPts val="0"/>
              </a:spcAft>
              <a:buNone/>
            </a:pPr>
            <a:r>
              <a:rPr lang="en-US" sz="2800" dirty="0">
                <a:solidFill>
                  <a:schemeClr val="lt1"/>
                </a:solidFill>
                <a:latin typeface="Arial" panose="020B0604020202020204" pitchFamily="34" charset="0"/>
                <a:ea typeface="Arial"/>
                <a:cs typeface="Arial" panose="020B0604020202020204" pitchFamily="34" charset="0"/>
                <a:sym typeface="Arial"/>
              </a:rPr>
              <a:t>Transform</a:t>
            </a:r>
          </a:p>
        </p:txBody>
      </p:sp>
      <p:sp>
        <p:nvSpPr>
          <p:cNvPr id="7" name="Shape 199">
            <a:extLst>
              <a:ext uri="{FF2B5EF4-FFF2-40B4-BE49-F238E27FC236}">
                <a16:creationId xmlns:a16="http://schemas.microsoft.com/office/drawing/2014/main" id="{81FC9DC9-9450-6ED5-6061-7B2BF40E205E}"/>
              </a:ext>
            </a:extLst>
          </p:cNvPr>
          <p:cNvSpPr/>
          <p:nvPr/>
        </p:nvSpPr>
        <p:spPr>
          <a:xfrm>
            <a:off x="3137094" y="2016247"/>
            <a:ext cx="5089847" cy="1338885"/>
          </a:xfrm>
          <a:prstGeom prst="roundRect">
            <a:avLst>
              <a:gd name="adj" fmla="val 10000"/>
            </a:avLst>
          </a:prstGeom>
          <a:solidFill>
            <a:schemeClr val="accent1"/>
          </a:solidFill>
          <a:ln w="12700" cap="flat" cmpd="sng">
            <a:solidFill>
              <a:schemeClr val="lt1"/>
            </a:solidFill>
            <a:prstDash val="solid"/>
            <a:miter lim="800000"/>
            <a:headEnd type="none" w="med" len="med"/>
            <a:tailEnd type="none" w="med" len="med"/>
          </a:ln>
        </p:spPr>
        <p:txBody>
          <a:bodyPr wrap="square" lIns="91425" tIns="91425" rIns="91425" bIns="91425" anchor="ctr" anchorCtr="0">
            <a:noAutofit/>
          </a:bodyPr>
          <a:lstStyle/>
          <a:p>
            <a:pPr marL="0" lvl="0" indent="0">
              <a:spcBef>
                <a:spcPts val="0"/>
              </a:spcBef>
              <a:buNone/>
            </a:pPr>
            <a:endParaRPr sz="2000">
              <a:latin typeface="Arial" panose="020B0604020202020204" pitchFamily="34" charset="0"/>
              <a:cs typeface="Arial" panose="020B0604020202020204" pitchFamily="34" charset="0"/>
            </a:endParaRPr>
          </a:p>
        </p:txBody>
      </p:sp>
      <p:sp>
        <p:nvSpPr>
          <p:cNvPr id="11" name="Shape 200">
            <a:extLst>
              <a:ext uri="{FF2B5EF4-FFF2-40B4-BE49-F238E27FC236}">
                <a16:creationId xmlns:a16="http://schemas.microsoft.com/office/drawing/2014/main" id="{7FFD620D-4FFC-40E4-5008-5933EA2ACD20}"/>
              </a:ext>
            </a:extLst>
          </p:cNvPr>
          <p:cNvSpPr txBox="1"/>
          <p:nvPr/>
        </p:nvSpPr>
        <p:spPr>
          <a:xfrm>
            <a:off x="3176309" y="2055462"/>
            <a:ext cx="5011417" cy="1260456"/>
          </a:xfrm>
          <a:prstGeom prst="rect">
            <a:avLst/>
          </a:prstGeom>
          <a:noFill/>
          <a:ln>
            <a:noFill/>
          </a:ln>
        </p:spPr>
        <p:txBody>
          <a:bodyPr wrap="square" lIns="95250" tIns="95250" rIns="95250" bIns="95250" anchor="ctr" anchorCtr="0">
            <a:noAutofit/>
          </a:bodyPr>
          <a:lstStyle/>
          <a:p>
            <a:pPr marL="0" marR="0" lvl="0" indent="0" algn="ctr" rtl="0">
              <a:lnSpc>
                <a:spcPct val="90000"/>
              </a:lnSpc>
              <a:spcBef>
                <a:spcPts val="0"/>
              </a:spcBef>
              <a:spcAft>
                <a:spcPts val="0"/>
              </a:spcAft>
              <a:buNone/>
            </a:pPr>
            <a:r>
              <a:rPr lang="en-US" sz="2800" dirty="0">
                <a:solidFill>
                  <a:schemeClr val="lt1"/>
                </a:solidFill>
                <a:latin typeface="Arial" panose="020B0604020202020204" pitchFamily="34" charset="0"/>
                <a:ea typeface="Arial"/>
                <a:cs typeface="Arial" panose="020B0604020202020204" pitchFamily="34" charset="0"/>
                <a:sym typeface="Arial"/>
              </a:rPr>
              <a:t>Initial placement</a:t>
            </a:r>
          </a:p>
        </p:txBody>
      </p:sp>
      <p:sp>
        <p:nvSpPr>
          <p:cNvPr id="3" name="TextBox 3"/>
          <p:cNvSpPr txBox="1"/>
          <p:nvPr/>
        </p:nvSpPr>
        <p:spPr>
          <a:xfrm>
            <a:off x="2468863" y="431800"/>
            <a:ext cx="13022341" cy="1193800"/>
          </a:xfrm>
          <a:prstGeom prst="rect">
            <a:avLst/>
          </a:prstGeom>
        </p:spPr>
        <p:txBody>
          <a:bodyPr wrap="square" lIns="0" tIns="0" rIns="0" bIns="0" rtlCol="0" anchor="t">
            <a:spAutoFit/>
          </a:bodyPr>
          <a:lstStyle/>
          <a:p>
            <a:pPr marL="0" lvl="0" indent="0" algn="l">
              <a:lnSpc>
                <a:spcPts val="9799"/>
              </a:lnSpc>
              <a:spcBef>
                <a:spcPct val="0"/>
              </a:spcBef>
            </a:pPr>
            <a:r>
              <a:rPr lang="en-US" sz="6999" b="1" dirty="0" err="1">
                <a:solidFill>
                  <a:srgbClr val="282828"/>
                </a:solidFill>
                <a:latin typeface="Montserrat Bold"/>
                <a:ea typeface="Montserrat Bold"/>
                <a:cs typeface="Montserrat Bold"/>
                <a:sym typeface="Montserrat Bold"/>
              </a:rPr>
              <a:t>RosettaLigand</a:t>
            </a:r>
            <a:r>
              <a:rPr lang="en-US" sz="6999" b="1" dirty="0">
                <a:solidFill>
                  <a:srgbClr val="282828"/>
                </a:solidFill>
                <a:latin typeface="Montserrat Bold"/>
                <a:ea typeface="Montserrat Bold"/>
                <a:cs typeface="Montserrat Bold"/>
                <a:sym typeface="Montserrat Bold"/>
              </a:rPr>
              <a:t> Algorithm</a:t>
            </a:r>
          </a:p>
        </p:txBody>
      </p:sp>
      <p:grpSp>
        <p:nvGrpSpPr>
          <p:cNvPr id="4" name="Group 4"/>
          <p:cNvGrpSpPr/>
          <p:nvPr/>
        </p:nvGrpSpPr>
        <p:grpSpPr>
          <a:xfrm>
            <a:off x="-877281" y="0"/>
            <a:ext cx="3088591" cy="10287000"/>
            <a:chOff x="0" y="0"/>
            <a:chExt cx="813456" cy="2709333"/>
          </a:xfrm>
        </p:grpSpPr>
        <p:sp>
          <p:nvSpPr>
            <p:cNvPr id="5" name="Freeform 5"/>
            <p:cNvSpPr/>
            <p:nvPr/>
          </p:nvSpPr>
          <p:spPr>
            <a:xfrm>
              <a:off x="0" y="0"/>
              <a:ext cx="813456" cy="2709333"/>
            </a:xfrm>
            <a:custGeom>
              <a:avLst/>
              <a:gdLst/>
              <a:ahLst/>
              <a:cxnLst/>
              <a:rect l="l" t="t" r="r" b="b"/>
              <a:pathLst>
                <a:path w="813456" h="2709333">
                  <a:moveTo>
                    <a:pt x="0" y="0"/>
                  </a:moveTo>
                  <a:lnTo>
                    <a:pt x="813456" y="0"/>
                  </a:lnTo>
                  <a:lnTo>
                    <a:pt x="813456" y="2709333"/>
                  </a:lnTo>
                  <a:lnTo>
                    <a:pt x="0" y="2709333"/>
                  </a:lnTo>
                  <a:close/>
                </a:path>
              </a:pathLst>
            </a:custGeom>
            <a:solidFill>
              <a:srgbClr val="AEE3EF"/>
            </a:solidFill>
            <a:ln cap="sq">
              <a:noFill/>
              <a:prstDash val="solid"/>
              <a:miter/>
            </a:ln>
          </p:spPr>
          <p:txBody>
            <a:bodyPr/>
            <a:lstStyle/>
            <a:p>
              <a:endParaRPr lang="en-US"/>
            </a:p>
          </p:txBody>
        </p:sp>
        <p:sp>
          <p:nvSpPr>
            <p:cNvPr id="6" name="TextBox 6"/>
            <p:cNvSpPr txBox="1"/>
            <p:nvPr/>
          </p:nvSpPr>
          <p:spPr>
            <a:xfrm>
              <a:off x="0" y="-28575"/>
              <a:ext cx="813456" cy="2737908"/>
            </a:xfrm>
            <a:prstGeom prst="rect">
              <a:avLst/>
            </a:prstGeom>
          </p:spPr>
          <p:txBody>
            <a:bodyPr lIns="50800" tIns="50800" rIns="50800" bIns="50800" rtlCol="0" anchor="ctr"/>
            <a:lstStyle/>
            <a:p>
              <a:pPr marL="0" lvl="0" indent="0" algn="ctr">
                <a:lnSpc>
                  <a:spcPts val="2852"/>
                </a:lnSpc>
                <a:spcBef>
                  <a:spcPct val="0"/>
                </a:spcBef>
              </a:pPr>
              <a:endParaRPr/>
            </a:p>
          </p:txBody>
        </p:sp>
      </p:grpSp>
      <p:sp>
        <p:nvSpPr>
          <p:cNvPr id="8" name="Freeform 8"/>
          <p:cNvSpPr/>
          <p:nvPr/>
        </p:nvSpPr>
        <p:spPr>
          <a:xfrm>
            <a:off x="15820015" y="909632"/>
            <a:ext cx="1439285" cy="238136"/>
          </a:xfrm>
          <a:custGeom>
            <a:avLst/>
            <a:gdLst/>
            <a:ahLst/>
            <a:cxnLst/>
            <a:rect l="l" t="t" r="r" b="b"/>
            <a:pathLst>
              <a:path w="1439285" h="238136">
                <a:moveTo>
                  <a:pt x="0" y="0"/>
                </a:moveTo>
                <a:lnTo>
                  <a:pt x="1439285" y="0"/>
                </a:lnTo>
                <a:lnTo>
                  <a:pt x="1439285" y="238136"/>
                </a:lnTo>
                <a:lnTo>
                  <a:pt x="0" y="2381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9" name="Freeform 9"/>
          <p:cNvSpPr/>
          <p:nvPr/>
        </p:nvSpPr>
        <p:spPr>
          <a:xfrm rot="-5400000">
            <a:off x="843214" y="435127"/>
            <a:ext cx="627792" cy="1450780"/>
          </a:xfrm>
          <a:custGeom>
            <a:avLst/>
            <a:gdLst/>
            <a:ahLst/>
            <a:cxnLst/>
            <a:rect l="l" t="t" r="r" b="b"/>
            <a:pathLst>
              <a:path w="627792" h="1450780">
                <a:moveTo>
                  <a:pt x="0" y="0"/>
                </a:moveTo>
                <a:lnTo>
                  <a:pt x="627793" y="0"/>
                </a:lnTo>
                <a:lnTo>
                  <a:pt x="627793" y="1450781"/>
                </a:lnTo>
                <a:lnTo>
                  <a:pt x="0" y="145078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2" name="Shape 201">
            <a:extLst>
              <a:ext uri="{FF2B5EF4-FFF2-40B4-BE49-F238E27FC236}">
                <a16:creationId xmlns:a16="http://schemas.microsoft.com/office/drawing/2014/main" id="{F69507C3-E9C0-7FE7-8EF8-15C5F80BF916}"/>
              </a:ext>
            </a:extLst>
          </p:cNvPr>
          <p:cNvSpPr/>
          <p:nvPr/>
        </p:nvSpPr>
        <p:spPr>
          <a:xfrm rot="5400000">
            <a:off x="5424121" y="3389519"/>
            <a:ext cx="515791" cy="618950"/>
          </a:xfrm>
          <a:prstGeom prst="rightArrow">
            <a:avLst>
              <a:gd name="adj1" fmla="val 60000"/>
              <a:gd name="adj2" fmla="val 50000"/>
            </a:avLst>
          </a:prstGeom>
          <a:solidFill>
            <a:srgbClr val="B3CAE7"/>
          </a:solidFill>
          <a:ln>
            <a:noFill/>
          </a:ln>
        </p:spPr>
        <p:txBody>
          <a:bodyPr wrap="square" lIns="91425" tIns="91425" rIns="91425" bIns="91425" anchor="ctr" anchorCtr="0">
            <a:noAutofit/>
          </a:bodyPr>
          <a:lstStyle/>
          <a:p>
            <a:pPr marL="0" lvl="0" indent="0">
              <a:spcBef>
                <a:spcPts val="0"/>
              </a:spcBef>
              <a:buNone/>
            </a:pPr>
            <a:endParaRPr sz="2000">
              <a:latin typeface="Arial" panose="020B0604020202020204" pitchFamily="34" charset="0"/>
              <a:cs typeface="Arial" panose="020B0604020202020204" pitchFamily="34" charset="0"/>
            </a:endParaRPr>
          </a:p>
        </p:txBody>
      </p:sp>
      <p:sp>
        <p:nvSpPr>
          <p:cNvPr id="13" name="Shape 202">
            <a:extLst>
              <a:ext uri="{FF2B5EF4-FFF2-40B4-BE49-F238E27FC236}">
                <a16:creationId xmlns:a16="http://schemas.microsoft.com/office/drawing/2014/main" id="{B0C7B00A-DC54-A65B-2F2F-26690F826551}"/>
              </a:ext>
            </a:extLst>
          </p:cNvPr>
          <p:cNvSpPr txBox="1"/>
          <p:nvPr/>
        </p:nvSpPr>
        <p:spPr>
          <a:xfrm>
            <a:off x="5496331" y="3441100"/>
            <a:ext cx="371371" cy="361054"/>
          </a:xfrm>
          <a:prstGeom prst="rect">
            <a:avLst/>
          </a:prstGeom>
          <a:noFill/>
          <a:ln>
            <a:noFill/>
          </a:ln>
        </p:spPr>
        <p:txBody>
          <a:bodyPr wrap="square" lIns="0" tIns="0" rIns="0" bIns="0" anchor="ctr" anchorCtr="0">
            <a:noAutofit/>
          </a:bodyPr>
          <a:lstStyle/>
          <a:p>
            <a:pPr marL="0" marR="0" lvl="0" indent="0" algn="ctr" rtl="0">
              <a:lnSpc>
                <a:spcPct val="90000"/>
              </a:lnSpc>
              <a:spcBef>
                <a:spcPts val="0"/>
              </a:spcBef>
              <a:spcAft>
                <a:spcPts val="0"/>
              </a:spcAft>
              <a:buNone/>
            </a:pPr>
            <a:endParaRPr sz="2000">
              <a:solidFill>
                <a:schemeClr val="lt1"/>
              </a:solidFill>
              <a:latin typeface="Arial" panose="020B0604020202020204" pitchFamily="34" charset="0"/>
              <a:ea typeface="Arial"/>
              <a:cs typeface="Arial" panose="020B0604020202020204" pitchFamily="34" charset="0"/>
              <a:sym typeface="Arial"/>
            </a:endParaRPr>
          </a:p>
        </p:txBody>
      </p:sp>
      <p:sp>
        <p:nvSpPr>
          <p:cNvPr id="16" name="Shape 205">
            <a:extLst>
              <a:ext uri="{FF2B5EF4-FFF2-40B4-BE49-F238E27FC236}">
                <a16:creationId xmlns:a16="http://schemas.microsoft.com/office/drawing/2014/main" id="{B0D755C6-4024-E0F0-EA1F-A7ED6A26136F}"/>
              </a:ext>
            </a:extLst>
          </p:cNvPr>
          <p:cNvSpPr/>
          <p:nvPr/>
        </p:nvSpPr>
        <p:spPr>
          <a:xfrm rot="5400000">
            <a:off x="5424121" y="5416128"/>
            <a:ext cx="515791" cy="618950"/>
          </a:xfrm>
          <a:prstGeom prst="rightArrow">
            <a:avLst>
              <a:gd name="adj1" fmla="val 60000"/>
              <a:gd name="adj2" fmla="val 50000"/>
            </a:avLst>
          </a:prstGeom>
          <a:solidFill>
            <a:srgbClr val="B3CAE7"/>
          </a:solidFill>
          <a:ln>
            <a:noFill/>
          </a:ln>
        </p:spPr>
        <p:txBody>
          <a:bodyPr wrap="square" lIns="91425" tIns="91425" rIns="91425" bIns="91425" anchor="ctr" anchorCtr="0">
            <a:noAutofit/>
          </a:bodyPr>
          <a:lstStyle/>
          <a:p>
            <a:pPr marL="0" lvl="0" indent="0">
              <a:spcBef>
                <a:spcPts val="0"/>
              </a:spcBef>
              <a:buNone/>
            </a:pPr>
            <a:endParaRPr sz="2000">
              <a:latin typeface="Arial" panose="020B0604020202020204" pitchFamily="34" charset="0"/>
              <a:cs typeface="Arial" panose="020B0604020202020204" pitchFamily="34" charset="0"/>
            </a:endParaRPr>
          </a:p>
        </p:txBody>
      </p:sp>
      <p:sp>
        <p:nvSpPr>
          <p:cNvPr id="17" name="Shape 206">
            <a:extLst>
              <a:ext uri="{FF2B5EF4-FFF2-40B4-BE49-F238E27FC236}">
                <a16:creationId xmlns:a16="http://schemas.microsoft.com/office/drawing/2014/main" id="{CAF9D49B-D4D3-974B-84F7-1635E8AA9769}"/>
              </a:ext>
            </a:extLst>
          </p:cNvPr>
          <p:cNvSpPr txBox="1"/>
          <p:nvPr/>
        </p:nvSpPr>
        <p:spPr>
          <a:xfrm>
            <a:off x="5496331" y="5467709"/>
            <a:ext cx="371371" cy="361054"/>
          </a:xfrm>
          <a:prstGeom prst="rect">
            <a:avLst/>
          </a:prstGeom>
          <a:noFill/>
          <a:ln>
            <a:noFill/>
          </a:ln>
        </p:spPr>
        <p:txBody>
          <a:bodyPr wrap="square" lIns="0" tIns="0" rIns="0" bIns="0" anchor="ctr" anchorCtr="0">
            <a:noAutofit/>
          </a:bodyPr>
          <a:lstStyle/>
          <a:p>
            <a:pPr marL="0" marR="0" lvl="0" indent="0" algn="ctr" rtl="0">
              <a:lnSpc>
                <a:spcPct val="90000"/>
              </a:lnSpc>
              <a:spcBef>
                <a:spcPts val="0"/>
              </a:spcBef>
              <a:spcAft>
                <a:spcPts val="0"/>
              </a:spcAft>
              <a:buNone/>
            </a:pPr>
            <a:endParaRPr sz="2000">
              <a:solidFill>
                <a:schemeClr val="lt1"/>
              </a:solidFill>
              <a:latin typeface="Arial" panose="020B0604020202020204" pitchFamily="34" charset="0"/>
              <a:ea typeface="Arial"/>
              <a:cs typeface="Arial" panose="020B0604020202020204" pitchFamily="34" charset="0"/>
              <a:sym typeface="Arial"/>
            </a:endParaRPr>
          </a:p>
        </p:txBody>
      </p:sp>
      <p:sp>
        <p:nvSpPr>
          <p:cNvPr id="20" name="Shape 209">
            <a:extLst>
              <a:ext uri="{FF2B5EF4-FFF2-40B4-BE49-F238E27FC236}">
                <a16:creationId xmlns:a16="http://schemas.microsoft.com/office/drawing/2014/main" id="{A941E60C-24E5-6381-040A-55F2619EBE61}"/>
              </a:ext>
            </a:extLst>
          </p:cNvPr>
          <p:cNvSpPr/>
          <p:nvPr/>
        </p:nvSpPr>
        <p:spPr>
          <a:xfrm rot="5400000">
            <a:off x="5424121" y="7442739"/>
            <a:ext cx="515791" cy="618950"/>
          </a:xfrm>
          <a:prstGeom prst="rightArrow">
            <a:avLst>
              <a:gd name="adj1" fmla="val 60000"/>
              <a:gd name="adj2" fmla="val 50000"/>
            </a:avLst>
          </a:prstGeom>
          <a:solidFill>
            <a:srgbClr val="B3CAE7"/>
          </a:solidFill>
          <a:ln>
            <a:noFill/>
          </a:ln>
        </p:spPr>
        <p:txBody>
          <a:bodyPr wrap="square" lIns="91425" tIns="91425" rIns="91425" bIns="91425" anchor="ctr" anchorCtr="0">
            <a:noAutofit/>
          </a:bodyPr>
          <a:lstStyle/>
          <a:p>
            <a:pPr marL="0" lvl="0" indent="0">
              <a:spcBef>
                <a:spcPts val="0"/>
              </a:spcBef>
              <a:buNone/>
            </a:pPr>
            <a:endParaRPr sz="2000">
              <a:latin typeface="Arial" panose="020B0604020202020204" pitchFamily="34" charset="0"/>
              <a:cs typeface="Arial" panose="020B0604020202020204" pitchFamily="34" charset="0"/>
            </a:endParaRPr>
          </a:p>
        </p:txBody>
      </p:sp>
      <p:sp>
        <p:nvSpPr>
          <p:cNvPr id="21" name="Shape 210">
            <a:extLst>
              <a:ext uri="{FF2B5EF4-FFF2-40B4-BE49-F238E27FC236}">
                <a16:creationId xmlns:a16="http://schemas.microsoft.com/office/drawing/2014/main" id="{C923FA55-E660-9C95-194D-A7298FE25550}"/>
              </a:ext>
            </a:extLst>
          </p:cNvPr>
          <p:cNvSpPr txBox="1"/>
          <p:nvPr/>
        </p:nvSpPr>
        <p:spPr>
          <a:xfrm>
            <a:off x="5496331" y="7494319"/>
            <a:ext cx="371371" cy="361054"/>
          </a:xfrm>
          <a:prstGeom prst="rect">
            <a:avLst/>
          </a:prstGeom>
          <a:noFill/>
          <a:ln>
            <a:noFill/>
          </a:ln>
        </p:spPr>
        <p:txBody>
          <a:bodyPr wrap="square" lIns="0" tIns="0" rIns="0" bIns="0" anchor="ctr" anchorCtr="0">
            <a:noAutofit/>
          </a:bodyPr>
          <a:lstStyle/>
          <a:p>
            <a:pPr marL="0" marR="0" lvl="0" indent="0" algn="ctr" rtl="0">
              <a:lnSpc>
                <a:spcPct val="90000"/>
              </a:lnSpc>
              <a:spcBef>
                <a:spcPts val="0"/>
              </a:spcBef>
              <a:spcAft>
                <a:spcPts val="0"/>
              </a:spcAft>
              <a:buNone/>
            </a:pPr>
            <a:endParaRPr sz="2000">
              <a:solidFill>
                <a:schemeClr val="lt1"/>
              </a:solidFill>
              <a:latin typeface="Arial" panose="020B0604020202020204" pitchFamily="34" charset="0"/>
              <a:ea typeface="Arial"/>
              <a:cs typeface="Arial" panose="020B0604020202020204" pitchFamily="34" charset="0"/>
              <a:sym typeface="Arial"/>
            </a:endParaRPr>
          </a:p>
        </p:txBody>
      </p:sp>
      <p:sp>
        <p:nvSpPr>
          <p:cNvPr id="22" name="Shape 211">
            <a:extLst>
              <a:ext uri="{FF2B5EF4-FFF2-40B4-BE49-F238E27FC236}">
                <a16:creationId xmlns:a16="http://schemas.microsoft.com/office/drawing/2014/main" id="{65A5E52E-E1E5-ADEB-BF06-BFA0025F135A}"/>
              </a:ext>
            </a:extLst>
          </p:cNvPr>
          <p:cNvSpPr/>
          <p:nvPr/>
        </p:nvSpPr>
        <p:spPr>
          <a:xfrm>
            <a:off x="3137094" y="8096075"/>
            <a:ext cx="5089847" cy="1338885"/>
          </a:xfrm>
          <a:prstGeom prst="roundRect">
            <a:avLst>
              <a:gd name="adj" fmla="val 10000"/>
            </a:avLst>
          </a:prstGeom>
          <a:solidFill>
            <a:srgbClr val="599BD5"/>
          </a:solidFill>
          <a:ln w="12700" cap="flat" cmpd="sng">
            <a:solidFill>
              <a:schemeClr val="lt1"/>
            </a:solidFill>
            <a:prstDash val="solid"/>
            <a:miter lim="800000"/>
            <a:headEnd type="none" w="med" len="med"/>
            <a:tailEnd type="none" w="med" len="med"/>
          </a:ln>
        </p:spPr>
        <p:txBody>
          <a:bodyPr wrap="square" lIns="91425" tIns="91425" rIns="91425" bIns="91425" anchor="ctr" anchorCtr="0">
            <a:noAutofit/>
          </a:bodyPr>
          <a:lstStyle/>
          <a:p>
            <a:pPr marL="0" lvl="0" indent="0">
              <a:spcBef>
                <a:spcPts val="0"/>
              </a:spcBef>
              <a:buNone/>
            </a:pPr>
            <a:endParaRPr sz="2000">
              <a:latin typeface="Arial" panose="020B0604020202020204" pitchFamily="34" charset="0"/>
              <a:cs typeface="Arial" panose="020B0604020202020204" pitchFamily="34" charset="0"/>
            </a:endParaRPr>
          </a:p>
        </p:txBody>
      </p:sp>
      <p:sp>
        <p:nvSpPr>
          <p:cNvPr id="23" name="Shape 212">
            <a:extLst>
              <a:ext uri="{FF2B5EF4-FFF2-40B4-BE49-F238E27FC236}">
                <a16:creationId xmlns:a16="http://schemas.microsoft.com/office/drawing/2014/main" id="{50650217-D78F-5658-D33E-5F0C7079AF40}"/>
              </a:ext>
            </a:extLst>
          </p:cNvPr>
          <p:cNvSpPr txBox="1"/>
          <p:nvPr/>
        </p:nvSpPr>
        <p:spPr>
          <a:xfrm>
            <a:off x="3176309" y="8135290"/>
            <a:ext cx="5011417" cy="1260456"/>
          </a:xfrm>
          <a:prstGeom prst="rect">
            <a:avLst/>
          </a:prstGeom>
          <a:noFill/>
          <a:ln>
            <a:noFill/>
          </a:ln>
        </p:spPr>
        <p:txBody>
          <a:bodyPr wrap="square" lIns="95250" tIns="95250" rIns="95250" bIns="95250" anchor="ctr" anchorCtr="0">
            <a:noAutofit/>
          </a:bodyPr>
          <a:lstStyle/>
          <a:p>
            <a:pPr marL="0" marR="0" lvl="0" indent="0" algn="ctr" rtl="0">
              <a:lnSpc>
                <a:spcPct val="90000"/>
              </a:lnSpc>
              <a:spcBef>
                <a:spcPts val="0"/>
              </a:spcBef>
              <a:spcAft>
                <a:spcPts val="0"/>
              </a:spcAft>
              <a:buNone/>
            </a:pPr>
            <a:r>
              <a:rPr lang="en-US" sz="2800" dirty="0">
                <a:solidFill>
                  <a:schemeClr val="lt1"/>
                </a:solidFill>
                <a:latin typeface="Arial" panose="020B0604020202020204" pitchFamily="34" charset="0"/>
                <a:ea typeface="Arial"/>
                <a:cs typeface="Arial" panose="020B0604020202020204" pitchFamily="34" charset="0"/>
                <a:sym typeface="Arial"/>
              </a:rPr>
              <a:t>High res refinement</a:t>
            </a:r>
          </a:p>
        </p:txBody>
      </p:sp>
      <p:sp>
        <p:nvSpPr>
          <p:cNvPr id="10" name="Freeform 10"/>
          <p:cNvSpPr/>
          <p:nvPr/>
        </p:nvSpPr>
        <p:spPr>
          <a:xfrm rot="5400000">
            <a:off x="16196494" y="8195494"/>
            <a:ext cx="642000" cy="1483613"/>
          </a:xfrm>
          <a:custGeom>
            <a:avLst/>
            <a:gdLst/>
            <a:ahLst/>
            <a:cxnLst/>
            <a:rect l="l" t="t" r="r" b="b"/>
            <a:pathLst>
              <a:path w="642000" h="1483613">
                <a:moveTo>
                  <a:pt x="0" y="0"/>
                </a:moveTo>
                <a:lnTo>
                  <a:pt x="641999" y="0"/>
                </a:lnTo>
                <a:lnTo>
                  <a:pt x="641999" y="1483613"/>
                </a:lnTo>
                <a:lnTo>
                  <a:pt x="0" y="148361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grpSp>
        <p:nvGrpSpPr>
          <p:cNvPr id="48" name="Group 47">
            <a:extLst>
              <a:ext uri="{FF2B5EF4-FFF2-40B4-BE49-F238E27FC236}">
                <a16:creationId xmlns:a16="http://schemas.microsoft.com/office/drawing/2014/main" id="{BD7783C0-112C-5418-8475-F24B6FFB6FC0}"/>
              </a:ext>
            </a:extLst>
          </p:cNvPr>
          <p:cNvGrpSpPr/>
          <p:nvPr/>
        </p:nvGrpSpPr>
        <p:grpSpPr>
          <a:xfrm>
            <a:off x="9131487" y="2114553"/>
            <a:ext cx="7175313" cy="7537096"/>
            <a:chOff x="9131487" y="2114553"/>
            <a:chExt cx="5150509" cy="5410200"/>
          </a:xfrm>
        </p:grpSpPr>
        <p:grpSp>
          <p:nvGrpSpPr>
            <p:cNvPr id="2" name="Shape 335">
              <a:extLst>
                <a:ext uri="{FF2B5EF4-FFF2-40B4-BE49-F238E27FC236}">
                  <a16:creationId xmlns:a16="http://schemas.microsoft.com/office/drawing/2014/main" id="{0AEC9B1D-9AB4-A148-37AB-4DFDFCC898DA}"/>
                </a:ext>
              </a:extLst>
            </p:cNvPr>
            <p:cNvGrpSpPr/>
            <p:nvPr/>
          </p:nvGrpSpPr>
          <p:grpSpPr>
            <a:xfrm>
              <a:off x="10350688" y="2114553"/>
              <a:ext cx="1676400" cy="1016311"/>
              <a:chOff x="1893709" y="695"/>
              <a:chExt cx="1329094" cy="863911"/>
            </a:xfrm>
          </p:grpSpPr>
          <p:sp>
            <p:nvSpPr>
              <p:cNvPr id="24" name="Shape 336">
                <a:extLst>
                  <a:ext uri="{FF2B5EF4-FFF2-40B4-BE49-F238E27FC236}">
                    <a16:creationId xmlns:a16="http://schemas.microsoft.com/office/drawing/2014/main" id="{78EFD278-164A-6E83-9DCD-BA9D9956558C}"/>
                  </a:ext>
                </a:extLst>
              </p:cNvPr>
              <p:cNvSpPr/>
              <p:nvPr/>
            </p:nvSpPr>
            <p:spPr>
              <a:xfrm>
                <a:off x="1893709" y="695"/>
                <a:ext cx="1329094" cy="863911"/>
              </a:xfrm>
              <a:prstGeom prst="roundRect">
                <a:avLst>
                  <a:gd name="adj" fmla="val 16667"/>
                </a:avLst>
              </a:prstGeom>
              <a:solidFill>
                <a:srgbClr val="599BD5"/>
              </a:solidFill>
              <a:ln w="12700" cap="flat" cmpd="sng">
                <a:solidFill>
                  <a:schemeClr val="lt1"/>
                </a:solidFill>
                <a:prstDash val="solid"/>
                <a:miter lim="800000"/>
                <a:headEnd type="none" w="med" len="med"/>
                <a:tailEnd type="none" w="med" len="med"/>
              </a:ln>
            </p:spPr>
            <p:txBody>
              <a:bodyPr wrap="square" lIns="91425" tIns="91425" rIns="91425" bIns="91425" anchor="ctr" anchorCtr="0">
                <a:noAutofit/>
              </a:bodyPr>
              <a:lstStyle/>
              <a:p>
                <a:pPr marL="0" lvl="0" indent="0">
                  <a:spcBef>
                    <a:spcPts val="0"/>
                  </a:spcBef>
                  <a:buNone/>
                </a:pPr>
                <a:endParaRPr sz="2400"/>
              </a:p>
            </p:txBody>
          </p:sp>
          <p:sp>
            <p:nvSpPr>
              <p:cNvPr id="25" name="Shape 337">
                <a:extLst>
                  <a:ext uri="{FF2B5EF4-FFF2-40B4-BE49-F238E27FC236}">
                    <a16:creationId xmlns:a16="http://schemas.microsoft.com/office/drawing/2014/main" id="{B84D95D8-B1A8-3B74-926B-114724C98862}"/>
                  </a:ext>
                </a:extLst>
              </p:cNvPr>
              <p:cNvSpPr/>
              <p:nvPr/>
            </p:nvSpPr>
            <p:spPr>
              <a:xfrm>
                <a:off x="1935882" y="42868"/>
                <a:ext cx="1244748" cy="779565"/>
              </a:xfrm>
              <a:prstGeom prst="rect">
                <a:avLst/>
              </a:prstGeom>
              <a:noFill/>
              <a:ln>
                <a:noFill/>
              </a:ln>
            </p:spPr>
            <p:txBody>
              <a:bodyPr wrap="square" lIns="57150" tIns="57150" rIns="57150" bIns="57150" anchor="ctr" anchorCtr="0">
                <a:noAutofit/>
              </a:bodyPr>
              <a:lstStyle/>
              <a:p>
                <a:pPr marL="0" marR="0" lvl="0" indent="0" algn="ctr" rtl="0">
                  <a:lnSpc>
                    <a:spcPct val="90000"/>
                  </a:lnSpc>
                  <a:spcBef>
                    <a:spcPts val="0"/>
                  </a:spcBef>
                  <a:spcAft>
                    <a:spcPts val="0"/>
                  </a:spcAft>
                  <a:buNone/>
                </a:pPr>
                <a:r>
                  <a:rPr lang="en-US" sz="3200">
                    <a:solidFill>
                      <a:schemeClr val="lt1"/>
                    </a:solidFill>
                    <a:latin typeface="Arial"/>
                    <a:ea typeface="Arial"/>
                    <a:cs typeface="Arial"/>
                    <a:sym typeface="Arial"/>
                  </a:rPr>
                  <a:t>Move Ligand</a:t>
                </a:r>
              </a:p>
            </p:txBody>
          </p:sp>
        </p:grpSp>
        <p:grpSp>
          <p:nvGrpSpPr>
            <p:cNvPr id="26" name="Shape 338">
              <a:extLst>
                <a:ext uri="{FF2B5EF4-FFF2-40B4-BE49-F238E27FC236}">
                  <a16:creationId xmlns:a16="http://schemas.microsoft.com/office/drawing/2014/main" id="{C705B795-7714-A90A-1B21-92A46B1B244A}"/>
                </a:ext>
              </a:extLst>
            </p:cNvPr>
            <p:cNvGrpSpPr/>
            <p:nvPr/>
          </p:nvGrpSpPr>
          <p:grpSpPr>
            <a:xfrm>
              <a:off x="9131487" y="3692695"/>
              <a:ext cx="1703838" cy="1107495"/>
              <a:chOff x="1706337" y="1581"/>
              <a:chExt cx="1703838" cy="1107495"/>
            </a:xfrm>
          </p:grpSpPr>
          <p:sp>
            <p:nvSpPr>
              <p:cNvPr id="27" name="Shape 339">
                <a:extLst>
                  <a:ext uri="{FF2B5EF4-FFF2-40B4-BE49-F238E27FC236}">
                    <a16:creationId xmlns:a16="http://schemas.microsoft.com/office/drawing/2014/main" id="{BEFF235B-7F02-7A16-5055-A5E111BB1B20}"/>
                  </a:ext>
                </a:extLst>
              </p:cNvPr>
              <p:cNvSpPr/>
              <p:nvPr/>
            </p:nvSpPr>
            <p:spPr>
              <a:xfrm>
                <a:off x="1706337" y="1581"/>
                <a:ext cx="1703838" cy="1107495"/>
              </a:xfrm>
              <a:prstGeom prst="roundRect">
                <a:avLst>
                  <a:gd name="adj" fmla="val 16667"/>
                </a:avLst>
              </a:prstGeom>
              <a:solidFill>
                <a:srgbClr val="599BD5"/>
              </a:solidFill>
              <a:ln w="12700" cap="flat" cmpd="sng">
                <a:solidFill>
                  <a:schemeClr val="lt1"/>
                </a:solidFill>
                <a:prstDash val="solid"/>
                <a:miter lim="800000"/>
                <a:headEnd type="none" w="med" len="med"/>
                <a:tailEnd type="none" w="med" len="med"/>
              </a:ln>
            </p:spPr>
            <p:txBody>
              <a:bodyPr wrap="square" lIns="91425" tIns="91425" rIns="91425" bIns="91425" anchor="ctr" anchorCtr="0">
                <a:noAutofit/>
              </a:bodyPr>
              <a:lstStyle/>
              <a:p>
                <a:pPr marL="0" lvl="0" indent="0">
                  <a:spcBef>
                    <a:spcPts val="0"/>
                  </a:spcBef>
                  <a:buNone/>
                </a:pPr>
                <a:endParaRPr sz="2400"/>
              </a:p>
            </p:txBody>
          </p:sp>
          <p:sp>
            <p:nvSpPr>
              <p:cNvPr id="28" name="Shape 340">
                <a:extLst>
                  <a:ext uri="{FF2B5EF4-FFF2-40B4-BE49-F238E27FC236}">
                    <a16:creationId xmlns:a16="http://schemas.microsoft.com/office/drawing/2014/main" id="{CD460B4B-ECF4-E6DC-99B4-52E9028902BC}"/>
                  </a:ext>
                </a:extLst>
              </p:cNvPr>
              <p:cNvSpPr/>
              <p:nvPr/>
            </p:nvSpPr>
            <p:spPr>
              <a:xfrm>
                <a:off x="1760400" y="55644"/>
                <a:ext cx="1595712" cy="999369"/>
              </a:xfrm>
              <a:prstGeom prst="rect">
                <a:avLst/>
              </a:prstGeom>
              <a:noFill/>
              <a:ln>
                <a:noFill/>
              </a:ln>
            </p:spPr>
            <p:txBody>
              <a:bodyPr wrap="square" lIns="76200" tIns="76200" rIns="76200" bIns="76200" anchor="ctr" anchorCtr="0">
                <a:noAutofit/>
              </a:bodyPr>
              <a:lstStyle/>
              <a:p>
                <a:pPr marL="0" marR="0" lvl="0" indent="0" algn="ctr" rtl="0">
                  <a:lnSpc>
                    <a:spcPct val="90000"/>
                  </a:lnSpc>
                  <a:spcBef>
                    <a:spcPts val="0"/>
                  </a:spcBef>
                  <a:spcAft>
                    <a:spcPts val="0"/>
                  </a:spcAft>
                  <a:buNone/>
                </a:pPr>
                <a:r>
                  <a:rPr lang="en-US" sz="3200">
                    <a:solidFill>
                      <a:schemeClr val="lt1"/>
                    </a:solidFill>
                    <a:latin typeface="Arial"/>
                    <a:ea typeface="Arial"/>
                    <a:cs typeface="Arial"/>
                    <a:sym typeface="Arial"/>
                  </a:rPr>
                  <a:t>Rotamer  Trials</a:t>
                </a:r>
              </a:p>
            </p:txBody>
          </p:sp>
        </p:grpSp>
        <p:grpSp>
          <p:nvGrpSpPr>
            <p:cNvPr id="29" name="Shape 341">
              <a:extLst>
                <a:ext uri="{FF2B5EF4-FFF2-40B4-BE49-F238E27FC236}">
                  <a16:creationId xmlns:a16="http://schemas.microsoft.com/office/drawing/2014/main" id="{4B3642F1-F13F-5259-872F-63D429239F05}"/>
                </a:ext>
              </a:extLst>
            </p:cNvPr>
            <p:cNvGrpSpPr/>
            <p:nvPr/>
          </p:nvGrpSpPr>
          <p:grpSpPr>
            <a:xfrm>
              <a:off x="11569888" y="3677342"/>
              <a:ext cx="1752599" cy="1122848"/>
              <a:chOff x="262513" y="868289"/>
              <a:chExt cx="2430843" cy="1580048"/>
            </a:xfrm>
          </p:grpSpPr>
          <p:sp>
            <p:nvSpPr>
              <p:cNvPr id="34" name="Shape 342">
                <a:extLst>
                  <a:ext uri="{FF2B5EF4-FFF2-40B4-BE49-F238E27FC236}">
                    <a16:creationId xmlns:a16="http://schemas.microsoft.com/office/drawing/2014/main" id="{90E7CD0A-35D2-6D13-C981-DFD5FC1F5241}"/>
                  </a:ext>
                </a:extLst>
              </p:cNvPr>
              <p:cNvSpPr/>
              <p:nvPr/>
            </p:nvSpPr>
            <p:spPr>
              <a:xfrm>
                <a:off x="262513" y="868289"/>
                <a:ext cx="2430843" cy="1580048"/>
              </a:xfrm>
              <a:prstGeom prst="roundRect">
                <a:avLst>
                  <a:gd name="adj" fmla="val 16667"/>
                </a:avLst>
              </a:prstGeom>
              <a:solidFill>
                <a:srgbClr val="599BD5"/>
              </a:solidFill>
              <a:ln w="12700" cap="flat" cmpd="sng">
                <a:solidFill>
                  <a:schemeClr val="lt1"/>
                </a:solidFill>
                <a:prstDash val="solid"/>
                <a:miter lim="800000"/>
                <a:headEnd type="none" w="med" len="med"/>
                <a:tailEnd type="none" w="med" len="med"/>
              </a:ln>
            </p:spPr>
            <p:txBody>
              <a:bodyPr wrap="square" lIns="91425" tIns="91425" rIns="91425" bIns="91425" anchor="ctr" anchorCtr="0">
                <a:noAutofit/>
              </a:bodyPr>
              <a:lstStyle/>
              <a:p>
                <a:pPr marL="0" lvl="0" indent="0">
                  <a:spcBef>
                    <a:spcPts val="0"/>
                  </a:spcBef>
                  <a:buNone/>
                </a:pPr>
                <a:endParaRPr sz="2400"/>
              </a:p>
            </p:txBody>
          </p:sp>
          <p:sp>
            <p:nvSpPr>
              <p:cNvPr id="35" name="Shape 343">
                <a:extLst>
                  <a:ext uri="{FF2B5EF4-FFF2-40B4-BE49-F238E27FC236}">
                    <a16:creationId xmlns:a16="http://schemas.microsoft.com/office/drawing/2014/main" id="{363D63AC-D793-AA38-792E-9D2C86A250A5}"/>
                  </a:ext>
                </a:extLst>
              </p:cNvPr>
              <p:cNvSpPr/>
              <p:nvPr/>
            </p:nvSpPr>
            <p:spPr>
              <a:xfrm>
                <a:off x="390172" y="948696"/>
                <a:ext cx="2276580" cy="1425784"/>
              </a:xfrm>
              <a:prstGeom prst="rect">
                <a:avLst/>
              </a:prstGeom>
              <a:noFill/>
              <a:ln>
                <a:noFill/>
              </a:ln>
            </p:spPr>
            <p:txBody>
              <a:bodyPr wrap="square" lIns="110475" tIns="110475" rIns="110475" bIns="110475" anchor="ctr" anchorCtr="0">
                <a:noAutofit/>
              </a:bodyPr>
              <a:lstStyle/>
              <a:p>
                <a:pPr marL="0" marR="0" lvl="0" indent="0" algn="ctr" rtl="0">
                  <a:lnSpc>
                    <a:spcPct val="90000"/>
                  </a:lnSpc>
                  <a:spcBef>
                    <a:spcPts val="0"/>
                  </a:spcBef>
                  <a:spcAft>
                    <a:spcPts val="0"/>
                  </a:spcAft>
                  <a:buNone/>
                </a:pPr>
                <a:r>
                  <a:rPr lang="en-US" sz="3200">
                    <a:solidFill>
                      <a:schemeClr val="lt1"/>
                    </a:solidFill>
                    <a:latin typeface="Arial"/>
                    <a:ea typeface="Arial"/>
                    <a:cs typeface="Arial"/>
                    <a:sym typeface="Arial"/>
                  </a:rPr>
                  <a:t>Full Repack</a:t>
                </a:r>
              </a:p>
            </p:txBody>
          </p:sp>
        </p:grpSp>
        <p:grpSp>
          <p:nvGrpSpPr>
            <p:cNvPr id="36" name="Shape 344">
              <a:extLst>
                <a:ext uri="{FF2B5EF4-FFF2-40B4-BE49-F238E27FC236}">
                  <a16:creationId xmlns:a16="http://schemas.microsoft.com/office/drawing/2014/main" id="{0C6CD844-CDA3-FA22-7B99-4B13EECEE534}"/>
                </a:ext>
              </a:extLst>
            </p:cNvPr>
            <p:cNvGrpSpPr/>
            <p:nvPr/>
          </p:nvGrpSpPr>
          <p:grpSpPr>
            <a:xfrm>
              <a:off x="10045887" y="6838953"/>
              <a:ext cx="2514600" cy="685800"/>
              <a:chOff x="0" y="196272"/>
              <a:chExt cx="5116513" cy="3325732"/>
            </a:xfrm>
          </p:grpSpPr>
          <p:sp>
            <p:nvSpPr>
              <p:cNvPr id="37" name="Shape 345">
                <a:extLst>
                  <a:ext uri="{FF2B5EF4-FFF2-40B4-BE49-F238E27FC236}">
                    <a16:creationId xmlns:a16="http://schemas.microsoft.com/office/drawing/2014/main" id="{B00BB905-7C70-699C-2437-F5D0D96B74ED}"/>
                  </a:ext>
                </a:extLst>
              </p:cNvPr>
              <p:cNvSpPr/>
              <p:nvPr/>
            </p:nvSpPr>
            <p:spPr>
              <a:xfrm>
                <a:off x="0" y="196272"/>
                <a:ext cx="5116513" cy="3325732"/>
              </a:xfrm>
              <a:prstGeom prst="roundRect">
                <a:avLst>
                  <a:gd name="adj" fmla="val 16667"/>
                </a:avLst>
              </a:prstGeom>
              <a:solidFill>
                <a:srgbClr val="599BD5"/>
              </a:solidFill>
              <a:ln w="12700" cap="flat" cmpd="sng">
                <a:solidFill>
                  <a:schemeClr val="lt1"/>
                </a:solidFill>
                <a:prstDash val="solid"/>
                <a:miter lim="800000"/>
                <a:headEnd type="none" w="med" len="med"/>
                <a:tailEnd type="none" w="med" len="med"/>
              </a:ln>
            </p:spPr>
            <p:txBody>
              <a:bodyPr wrap="square" lIns="91425" tIns="91425" rIns="91425" bIns="91425" anchor="ctr" anchorCtr="0">
                <a:noAutofit/>
              </a:bodyPr>
              <a:lstStyle/>
              <a:p>
                <a:pPr marL="0" lvl="0" indent="0">
                  <a:spcBef>
                    <a:spcPts val="0"/>
                  </a:spcBef>
                  <a:buNone/>
                </a:pPr>
                <a:endParaRPr sz="2400"/>
              </a:p>
            </p:txBody>
          </p:sp>
          <p:sp>
            <p:nvSpPr>
              <p:cNvPr id="38" name="Shape 346">
                <a:extLst>
                  <a:ext uri="{FF2B5EF4-FFF2-40B4-BE49-F238E27FC236}">
                    <a16:creationId xmlns:a16="http://schemas.microsoft.com/office/drawing/2014/main" id="{565E2870-FF26-9FB8-5B3E-B1F19FD89602}"/>
                  </a:ext>
                </a:extLst>
              </p:cNvPr>
              <p:cNvSpPr/>
              <p:nvPr/>
            </p:nvSpPr>
            <p:spPr>
              <a:xfrm>
                <a:off x="162348" y="358620"/>
                <a:ext cx="4791814" cy="3001035"/>
              </a:xfrm>
              <a:prstGeom prst="rect">
                <a:avLst/>
              </a:prstGeom>
              <a:noFill/>
              <a:ln>
                <a:noFill/>
              </a:ln>
            </p:spPr>
            <p:txBody>
              <a:bodyPr wrap="square" lIns="232400" tIns="232400" rIns="232400" bIns="232400" anchor="ctr" anchorCtr="0">
                <a:noAutofit/>
              </a:bodyPr>
              <a:lstStyle/>
              <a:p>
                <a:pPr marL="0" marR="0" lvl="0" indent="0" algn="ctr" rtl="0">
                  <a:lnSpc>
                    <a:spcPct val="90000"/>
                  </a:lnSpc>
                  <a:spcBef>
                    <a:spcPts val="0"/>
                  </a:spcBef>
                  <a:spcAft>
                    <a:spcPts val="0"/>
                  </a:spcAft>
                  <a:buNone/>
                </a:pPr>
                <a:r>
                  <a:rPr lang="en-US" sz="3200">
                    <a:solidFill>
                      <a:schemeClr val="lt1"/>
                    </a:solidFill>
                    <a:latin typeface="Arial"/>
                    <a:ea typeface="Arial"/>
                    <a:cs typeface="Arial"/>
                    <a:sym typeface="Arial"/>
                  </a:rPr>
                  <a:t>Accept/Reject</a:t>
                </a:r>
              </a:p>
            </p:txBody>
          </p:sp>
        </p:grpSp>
        <p:sp>
          <p:nvSpPr>
            <p:cNvPr id="39" name="Shape 347">
              <a:extLst>
                <a:ext uri="{FF2B5EF4-FFF2-40B4-BE49-F238E27FC236}">
                  <a16:creationId xmlns:a16="http://schemas.microsoft.com/office/drawing/2014/main" id="{39B32E0B-13FF-BCE0-7575-4D9709BD5999}"/>
                </a:ext>
              </a:extLst>
            </p:cNvPr>
            <p:cNvSpPr/>
            <p:nvPr/>
          </p:nvSpPr>
          <p:spPr>
            <a:xfrm rot="10596860">
              <a:off x="12758036" y="2154987"/>
              <a:ext cx="1523960" cy="5212913"/>
            </a:xfrm>
            <a:prstGeom prst="curvedRightArrow">
              <a:avLst>
                <a:gd name="adj1" fmla="val 25000"/>
                <a:gd name="adj2" fmla="val 50000"/>
                <a:gd name="adj3" fmla="val 25000"/>
              </a:avLst>
            </a:prstGeom>
            <a:solidFill>
              <a:schemeClr val="accent6"/>
            </a:solidFill>
            <a:ln>
              <a:noFill/>
            </a:ln>
          </p:spPr>
          <p:txBody>
            <a:bodyPr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Arial"/>
                <a:ea typeface="Arial"/>
                <a:cs typeface="Arial"/>
                <a:sym typeface="Arial"/>
              </a:endParaRPr>
            </a:p>
          </p:txBody>
        </p:sp>
        <p:sp>
          <p:nvSpPr>
            <p:cNvPr id="40" name="Shape 348">
              <a:extLst>
                <a:ext uri="{FF2B5EF4-FFF2-40B4-BE49-F238E27FC236}">
                  <a16:creationId xmlns:a16="http://schemas.microsoft.com/office/drawing/2014/main" id="{41C8C29F-7D1E-443D-CBAA-C03AC260452B}"/>
                </a:ext>
              </a:extLst>
            </p:cNvPr>
            <p:cNvSpPr/>
            <p:nvPr/>
          </p:nvSpPr>
          <p:spPr>
            <a:xfrm rot="3756903">
              <a:off x="11499085" y="3190671"/>
              <a:ext cx="595974" cy="381000"/>
            </a:xfrm>
            <a:prstGeom prst="rightArrow">
              <a:avLst>
                <a:gd name="adj1" fmla="val 50000"/>
                <a:gd name="adj2" fmla="val 50000"/>
              </a:avLst>
            </a:prstGeom>
            <a:solidFill>
              <a:schemeClr val="accent6"/>
            </a:solidFill>
            <a:ln w="12700" cap="flat" cmpd="sng">
              <a:solidFill>
                <a:schemeClr val="accent2"/>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41" name="Shape 349">
              <a:extLst>
                <a:ext uri="{FF2B5EF4-FFF2-40B4-BE49-F238E27FC236}">
                  <a16:creationId xmlns:a16="http://schemas.microsoft.com/office/drawing/2014/main" id="{EB4A351A-69EF-518E-121A-C9C3B4AB9FCE}"/>
                </a:ext>
              </a:extLst>
            </p:cNvPr>
            <p:cNvSpPr/>
            <p:nvPr/>
          </p:nvSpPr>
          <p:spPr>
            <a:xfrm rot="6891850">
              <a:off x="10377379" y="3217194"/>
              <a:ext cx="617548" cy="381000"/>
            </a:xfrm>
            <a:prstGeom prst="rightArrow">
              <a:avLst>
                <a:gd name="adj1" fmla="val 50000"/>
                <a:gd name="adj2" fmla="val 50000"/>
              </a:avLst>
            </a:prstGeom>
            <a:solidFill>
              <a:schemeClr val="accent6"/>
            </a:solidFill>
            <a:ln w="12700" cap="flat" cmpd="sng">
              <a:solidFill>
                <a:schemeClr val="accent2"/>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42" name="Shape 350">
              <a:extLst>
                <a:ext uri="{FF2B5EF4-FFF2-40B4-BE49-F238E27FC236}">
                  <a16:creationId xmlns:a16="http://schemas.microsoft.com/office/drawing/2014/main" id="{B30CACF0-77FA-DE01-0B0C-B183197C78ED}"/>
                </a:ext>
              </a:extLst>
            </p:cNvPr>
            <p:cNvSpPr/>
            <p:nvPr/>
          </p:nvSpPr>
          <p:spPr>
            <a:xfrm rot="6509286">
              <a:off x="11544762" y="4828198"/>
              <a:ext cx="533400" cy="381000"/>
            </a:xfrm>
            <a:prstGeom prst="rightArrow">
              <a:avLst>
                <a:gd name="adj1" fmla="val 50000"/>
                <a:gd name="adj2" fmla="val 50000"/>
              </a:avLst>
            </a:prstGeom>
            <a:solidFill>
              <a:schemeClr val="accent6"/>
            </a:solidFill>
            <a:ln w="12700" cap="flat" cmpd="sng">
              <a:solidFill>
                <a:schemeClr val="accent2"/>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sp>
          <p:nvSpPr>
            <p:cNvPr id="43" name="Shape 351">
              <a:extLst>
                <a:ext uri="{FF2B5EF4-FFF2-40B4-BE49-F238E27FC236}">
                  <a16:creationId xmlns:a16="http://schemas.microsoft.com/office/drawing/2014/main" id="{C0D11EE2-9BE2-14D0-599A-0C5621261EF5}"/>
                </a:ext>
              </a:extLst>
            </p:cNvPr>
            <p:cNvSpPr/>
            <p:nvPr/>
          </p:nvSpPr>
          <p:spPr>
            <a:xfrm rot="3989303">
              <a:off x="10401762" y="4839290"/>
              <a:ext cx="533400" cy="381000"/>
            </a:xfrm>
            <a:prstGeom prst="rightArrow">
              <a:avLst>
                <a:gd name="adj1" fmla="val 50000"/>
                <a:gd name="adj2" fmla="val 50000"/>
              </a:avLst>
            </a:prstGeom>
            <a:solidFill>
              <a:schemeClr val="accent6"/>
            </a:solidFill>
            <a:ln w="12700" cap="flat" cmpd="sng">
              <a:solidFill>
                <a:schemeClr val="accent2"/>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grpSp>
          <p:nvGrpSpPr>
            <p:cNvPr id="44" name="Shape 352">
              <a:extLst>
                <a:ext uri="{FF2B5EF4-FFF2-40B4-BE49-F238E27FC236}">
                  <a16:creationId xmlns:a16="http://schemas.microsoft.com/office/drawing/2014/main" id="{FB4B04D4-9532-E385-71D7-02CF0EAB5E99}"/>
                </a:ext>
              </a:extLst>
            </p:cNvPr>
            <p:cNvGrpSpPr/>
            <p:nvPr/>
          </p:nvGrpSpPr>
          <p:grpSpPr>
            <a:xfrm>
              <a:off x="9131487" y="5314953"/>
              <a:ext cx="4572000" cy="838200"/>
              <a:chOff x="0" y="196272"/>
              <a:chExt cx="5116513" cy="3325732"/>
            </a:xfrm>
          </p:grpSpPr>
          <p:sp>
            <p:nvSpPr>
              <p:cNvPr id="45" name="Shape 353">
                <a:extLst>
                  <a:ext uri="{FF2B5EF4-FFF2-40B4-BE49-F238E27FC236}">
                    <a16:creationId xmlns:a16="http://schemas.microsoft.com/office/drawing/2014/main" id="{9F29D65C-050E-30A0-9C2C-75A5DC074476}"/>
                  </a:ext>
                </a:extLst>
              </p:cNvPr>
              <p:cNvSpPr/>
              <p:nvPr/>
            </p:nvSpPr>
            <p:spPr>
              <a:xfrm>
                <a:off x="0" y="196272"/>
                <a:ext cx="5116513" cy="3325732"/>
              </a:xfrm>
              <a:prstGeom prst="roundRect">
                <a:avLst>
                  <a:gd name="adj" fmla="val 16667"/>
                </a:avLst>
              </a:prstGeom>
              <a:solidFill>
                <a:srgbClr val="599BD5"/>
              </a:solidFill>
              <a:ln w="12700" cap="flat" cmpd="sng">
                <a:solidFill>
                  <a:schemeClr val="lt1"/>
                </a:solidFill>
                <a:prstDash val="solid"/>
                <a:miter lim="800000"/>
                <a:headEnd type="none" w="med" len="med"/>
                <a:tailEnd type="none" w="med" len="med"/>
              </a:ln>
            </p:spPr>
            <p:txBody>
              <a:bodyPr wrap="square" lIns="91425" tIns="91425" rIns="91425" bIns="91425" anchor="ctr" anchorCtr="0">
                <a:noAutofit/>
              </a:bodyPr>
              <a:lstStyle/>
              <a:p>
                <a:pPr marL="0" lvl="0" indent="0">
                  <a:spcBef>
                    <a:spcPts val="0"/>
                  </a:spcBef>
                  <a:buNone/>
                </a:pPr>
                <a:endParaRPr sz="2400"/>
              </a:p>
            </p:txBody>
          </p:sp>
          <p:sp>
            <p:nvSpPr>
              <p:cNvPr id="46" name="Shape 354">
                <a:extLst>
                  <a:ext uri="{FF2B5EF4-FFF2-40B4-BE49-F238E27FC236}">
                    <a16:creationId xmlns:a16="http://schemas.microsoft.com/office/drawing/2014/main" id="{16C15AB9-2EAD-0460-9649-7FAB9A96874D}"/>
                  </a:ext>
                </a:extLst>
              </p:cNvPr>
              <p:cNvSpPr/>
              <p:nvPr/>
            </p:nvSpPr>
            <p:spPr>
              <a:xfrm>
                <a:off x="1" y="358623"/>
                <a:ext cx="5031238" cy="3001035"/>
              </a:xfrm>
              <a:prstGeom prst="rect">
                <a:avLst/>
              </a:prstGeom>
              <a:noFill/>
              <a:ln>
                <a:noFill/>
              </a:ln>
            </p:spPr>
            <p:txBody>
              <a:bodyPr wrap="square" lIns="232400" tIns="232400" rIns="232400" bIns="232400" anchor="ctr" anchorCtr="0">
                <a:noAutofit/>
              </a:bodyPr>
              <a:lstStyle/>
              <a:p>
                <a:pPr marL="0" marR="0" lvl="0" indent="0" algn="ctr" rtl="0">
                  <a:lnSpc>
                    <a:spcPct val="90000"/>
                  </a:lnSpc>
                  <a:spcBef>
                    <a:spcPts val="0"/>
                  </a:spcBef>
                  <a:spcAft>
                    <a:spcPts val="0"/>
                  </a:spcAft>
                  <a:buNone/>
                </a:pPr>
                <a:r>
                  <a:rPr lang="en-US" sz="3200">
                    <a:solidFill>
                      <a:schemeClr val="lt1"/>
                    </a:solidFill>
                    <a:latin typeface="Arial"/>
                    <a:ea typeface="Arial"/>
                    <a:cs typeface="Arial"/>
                    <a:sym typeface="Arial"/>
                  </a:rPr>
                  <a:t>Gradient-based Minimization (side chain, ligand)</a:t>
                </a:r>
              </a:p>
            </p:txBody>
          </p:sp>
        </p:grpSp>
        <p:sp>
          <p:nvSpPr>
            <p:cNvPr id="47" name="Shape 355">
              <a:extLst>
                <a:ext uri="{FF2B5EF4-FFF2-40B4-BE49-F238E27FC236}">
                  <a16:creationId xmlns:a16="http://schemas.microsoft.com/office/drawing/2014/main" id="{8AAA9CDB-D3FF-3818-7D11-B91E74E4BC74}"/>
                </a:ext>
              </a:extLst>
            </p:cNvPr>
            <p:cNvSpPr/>
            <p:nvPr/>
          </p:nvSpPr>
          <p:spPr>
            <a:xfrm rot="5400000">
              <a:off x="11005200" y="6336840"/>
              <a:ext cx="595974" cy="381000"/>
            </a:xfrm>
            <a:prstGeom prst="rightArrow">
              <a:avLst>
                <a:gd name="adj1" fmla="val 50000"/>
                <a:gd name="adj2" fmla="val 50000"/>
              </a:avLst>
            </a:prstGeom>
            <a:solidFill>
              <a:schemeClr val="accent6"/>
            </a:solidFill>
            <a:ln w="12700" cap="flat" cmpd="sng">
              <a:solidFill>
                <a:schemeClr val="accent2"/>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grpSp>
    </p:spTree>
    <p:extLst>
      <p:ext uri="{BB962C8B-B14F-4D97-AF65-F5344CB8AC3E}">
        <p14:creationId xmlns:p14="http://schemas.microsoft.com/office/powerpoint/2010/main" val="135880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Shape 211">
            <a:extLst>
              <a:ext uri="{FF2B5EF4-FFF2-40B4-BE49-F238E27FC236}">
                <a16:creationId xmlns:a16="http://schemas.microsoft.com/office/drawing/2014/main" id="{65A5E52E-E1E5-ADEB-BF06-BFA0025F135A}"/>
              </a:ext>
            </a:extLst>
          </p:cNvPr>
          <p:cNvSpPr/>
          <p:nvPr/>
        </p:nvSpPr>
        <p:spPr>
          <a:xfrm>
            <a:off x="3137094" y="8096075"/>
            <a:ext cx="5089847" cy="1338885"/>
          </a:xfrm>
          <a:prstGeom prst="roundRect">
            <a:avLst>
              <a:gd name="adj" fmla="val 10000"/>
            </a:avLst>
          </a:prstGeom>
          <a:solidFill>
            <a:schemeClr val="accent6"/>
          </a:solidFill>
          <a:ln w="12700" cap="flat" cmpd="sng">
            <a:solidFill>
              <a:schemeClr val="lt1"/>
            </a:solidFill>
            <a:prstDash val="solid"/>
            <a:miter lim="800000"/>
            <a:headEnd type="none" w="med" len="med"/>
            <a:tailEnd type="none" w="med" len="med"/>
          </a:ln>
        </p:spPr>
        <p:txBody>
          <a:bodyPr wrap="square" lIns="91425" tIns="91425" rIns="91425" bIns="91425" anchor="ctr" anchorCtr="0">
            <a:noAutofit/>
          </a:bodyPr>
          <a:lstStyle/>
          <a:p>
            <a:pPr marL="0" lvl="0" indent="0">
              <a:spcBef>
                <a:spcPts val="0"/>
              </a:spcBef>
              <a:buNone/>
            </a:pPr>
            <a:endParaRPr sz="2000">
              <a:latin typeface="Arial" panose="020B0604020202020204" pitchFamily="34" charset="0"/>
              <a:cs typeface="Arial" panose="020B0604020202020204" pitchFamily="34" charset="0"/>
            </a:endParaRPr>
          </a:p>
        </p:txBody>
      </p:sp>
      <p:sp>
        <p:nvSpPr>
          <p:cNvPr id="18" name="Shape 207">
            <a:extLst>
              <a:ext uri="{FF2B5EF4-FFF2-40B4-BE49-F238E27FC236}">
                <a16:creationId xmlns:a16="http://schemas.microsoft.com/office/drawing/2014/main" id="{897BDF3C-E97A-FDC8-9197-B358D823EA54}"/>
              </a:ext>
            </a:extLst>
          </p:cNvPr>
          <p:cNvSpPr/>
          <p:nvPr/>
        </p:nvSpPr>
        <p:spPr>
          <a:xfrm>
            <a:off x="3137094" y="6069466"/>
            <a:ext cx="5089847" cy="1338885"/>
          </a:xfrm>
          <a:prstGeom prst="roundRect">
            <a:avLst>
              <a:gd name="adj" fmla="val 10000"/>
            </a:avLst>
          </a:prstGeom>
          <a:solidFill>
            <a:schemeClr val="accent1"/>
          </a:solidFill>
          <a:ln w="12700" cap="flat" cmpd="sng">
            <a:solidFill>
              <a:schemeClr val="lt1"/>
            </a:solidFill>
            <a:prstDash val="solid"/>
            <a:miter lim="800000"/>
            <a:headEnd type="none" w="med" len="med"/>
            <a:tailEnd type="none" w="med" len="med"/>
          </a:ln>
        </p:spPr>
        <p:txBody>
          <a:bodyPr wrap="square" lIns="91425" tIns="91425" rIns="91425" bIns="91425" anchor="ctr" anchorCtr="0">
            <a:noAutofit/>
          </a:bodyPr>
          <a:lstStyle/>
          <a:p>
            <a:pPr marL="0" lvl="0" indent="0">
              <a:spcBef>
                <a:spcPts val="0"/>
              </a:spcBef>
              <a:buNone/>
            </a:pPr>
            <a:endParaRPr sz="2000">
              <a:latin typeface="Arial" panose="020B0604020202020204" pitchFamily="34" charset="0"/>
              <a:cs typeface="Arial" panose="020B0604020202020204" pitchFamily="34" charset="0"/>
            </a:endParaRPr>
          </a:p>
        </p:txBody>
      </p:sp>
      <p:sp>
        <p:nvSpPr>
          <p:cNvPr id="19" name="Shape 208">
            <a:extLst>
              <a:ext uri="{FF2B5EF4-FFF2-40B4-BE49-F238E27FC236}">
                <a16:creationId xmlns:a16="http://schemas.microsoft.com/office/drawing/2014/main" id="{819B21AC-47D7-EA99-F6CF-CDDB8BA41F00}"/>
              </a:ext>
            </a:extLst>
          </p:cNvPr>
          <p:cNvSpPr txBox="1"/>
          <p:nvPr/>
        </p:nvSpPr>
        <p:spPr>
          <a:xfrm>
            <a:off x="3176309" y="6108681"/>
            <a:ext cx="5011417" cy="1260456"/>
          </a:xfrm>
          <a:prstGeom prst="rect">
            <a:avLst/>
          </a:prstGeom>
          <a:noFill/>
          <a:ln>
            <a:noFill/>
          </a:ln>
        </p:spPr>
        <p:txBody>
          <a:bodyPr wrap="square" lIns="95250" tIns="95250" rIns="95250" bIns="95250" anchor="ctr" anchorCtr="0">
            <a:noAutofit/>
          </a:bodyPr>
          <a:lstStyle/>
          <a:p>
            <a:pPr marL="0" marR="0" lvl="0" indent="0" algn="ctr" rtl="0">
              <a:lnSpc>
                <a:spcPct val="90000"/>
              </a:lnSpc>
              <a:spcBef>
                <a:spcPts val="0"/>
              </a:spcBef>
              <a:spcAft>
                <a:spcPts val="0"/>
              </a:spcAft>
              <a:buNone/>
            </a:pPr>
            <a:r>
              <a:rPr lang="en-US" sz="2800" dirty="0">
                <a:solidFill>
                  <a:schemeClr val="lt1"/>
                </a:solidFill>
                <a:latin typeface="Arial" panose="020B0604020202020204" pitchFamily="34" charset="0"/>
                <a:ea typeface="Arial"/>
                <a:cs typeface="Arial" panose="020B0604020202020204" pitchFamily="34" charset="0"/>
                <a:sym typeface="Arial"/>
              </a:rPr>
              <a:t>Docking Cycles</a:t>
            </a:r>
          </a:p>
        </p:txBody>
      </p:sp>
      <p:sp>
        <p:nvSpPr>
          <p:cNvPr id="23" name="Shape 212">
            <a:extLst>
              <a:ext uri="{FF2B5EF4-FFF2-40B4-BE49-F238E27FC236}">
                <a16:creationId xmlns:a16="http://schemas.microsoft.com/office/drawing/2014/main" id="{50650217-D78F-5658-D33E-5F0C7079AF40}"/>
              </a:ext>
            </a:extLst>
          </p:cNvPr>
          <p:cNvSpPr txBox="1"/>
          <p:nvPr/>
        </p:nvSpPr>
        <p:spPr>
          <a:xfrm>
            <a:off x="3176309" y="8135290"/>
            <a:ext cx="5011417" cy="1260456"/>
          </a:xfrm>
          <a:prstGeom prst="rect">
            <a:avLst/>
          </a:prstGeom>
          <a:noFill/>
          <a:ln>
            <a:noFill/>
          </a:ln>
        </p:spPr>
        <p:txBody>
          <a:bodyPr wrap="square" lIns="95250" tIns="95250" rIns="95250" bIns="95250" anchor="ctr" anchorCtr="0">
            <a:noAutofit/>
          </a:bodyPr>
          <a:lstStyle/>
          <a:p>
            <a:pPr marL="0" marR="0" lvl="0" indent="0" algn="ctr" rtl="0">
              <a:lnSpc>
                <a:spcPct val="90000"/>
              </a:lnSpc>
              <a:spcBef>
                <a:spcPts val="0"/>
              </a:spcBef>
              <a:spcAft>
                <a:spcPts val="0"/>
              </a:spcAft>
              <a:buNone/>
            </a:pPr>
            <a:r>
              <a:rPr lang="en-US" sz="2800" dirty="0">
                <a:solidFill>
                  <a:schemeClr val="lt1"/>
                </a:solidFill>
                <a:latin typeface="Arial" panose="020B0604020202020204" pitchFamily="34" charset="0"/>
                <a:ea typeface="Arial"/>
                <a:cs typeface="Arial" panose="020B0604020202020204" pitchFamily="34" charset="0"/>
                <a:sym typeface="Arial"/>
              </a:rPr>
              <a:t>High res refinement</a:t>
            </a:r>
          </a:p>
        </p:txBody>
      </p:sp>
      <p:sp>
        <p:nvSpPr>
          <p:cNvPr id="14" name="Shape 203">
            <a:extLst>
              <a:ext uri="{FF2B5EF4-FFF2-40B4-BE49-F238E27FC236}">
                <a16:creationId xmlns:a16="http://schemas.microsoft.com/office/drawing/2014/main" id="{5984EB49-1230-12E4-E167-53817BBE9E59}"/>
              </a:ext>
            </a:extLst>
          </p:cNvPr>
          <p:cNvSpPr/>
          <p:nvPr/>
        </p:nvSpPr>
        <p:spPr>
          <a:xfrm>
            <a:off x="3137094" y="4042856"/>
            <a:ext cx="5089847" cy="1338885"/>
          </a:xfrm>
          <a:prstGeom prst="roundRect">
            <a:avLst>
              <a:gd name="adj" fmla="val 10000"/>
            </a:avLst>
          </a:prstGeom>
          <a:solidFill>
            <a:schemeClr val="accent1"/>
          </a:solidFill>
          <a:ln w="12700" cap="flat" cmpd="sng">
            <a:solidFill>
              <a:schemeClr val="lt1"/>
            </a:solidFill>
            <a:prstDash val="solid"/>
            <a:miter lim="800000"/>
            <a:headEnd type="none" w="med" len="med"/>
            <a:tailEnd type="none" w="med" len="med"/>
          </a:ln>
        </p:spPr>
        <p:txBody>
          <a:bodyPr wrap="square" lIns="91425" tIns="91425" rIns="91425" bIns="91425" anchor="ctr" anchorCtr="0">
            <a:noAutofit/>
          </a:bodyPr>
          <a:lstStyle/>
          <a:p>
            <a:pPr marL="0" lvl="0" indent="0">
              <a:spcBef>
                <a:spcPts val="0"/>
              </a:spcBef>
              <a:buNone/>
            </a:pPr>
            <a:endParaRPr sz="2000" dirty="0">
              <a:latin typeface="Arial" panose="020B0604020202020204" pitchFamily="34" charset="0"/>
              <a:cs typeface="Arial" panose="020B0604020202020204" pitchFamily="34" charset="0"/>
            </a:endParaRPr>
          </a:p>
        </p:txBody>
      </p:sp>
      <p:sp>
        <p:nvSpPr>
          <p:cNvPr id="15" name="Shape 204">
            <a:extLst>
              <a:ext uri="{FF2B5EF4-FFF2-40B4-BE49-F238E27FC236}">
                <a16:creationId xmlns:a16="http://schemas.microsoft.com/office/drawing/2014/main" id="{C235F808-0F07-8A97-D369-525AC99B44AA}"/>
              </a:ext>
            </a:extLst>
          </p:cNvPr>
          <p:cNvSpPr txBox="1"/>
          <p:nvPr/>
        </p:nvSpPr>
        <p:spPr>
          <a:xfrm>
            <a:off x="3176309" y="4082071"/>
            <a:ext cx="5011417" cy="1260456"/>
          </a:xfrm>
          <a:prstGeom prst="rect">
            <a:avLst/>
          </a:prstGeom>
          <a:noFill/>
          <a:ln>
            <a:noFill/>
          </a:ln>
        </p:spPr>
        <p:txBody>
          <a:bodyPr wrap="square" lIns="95250" tIns="95250" rIns="95250" bIns="95250" anchor="ctr" anchorCtr="0">
            <a:noAutofit/>
          </a:bodyPr>
          <a:lstStyle/>
          <a:p>
            <a:pPr marL="0" marR="0" lvl="0" indent="0" algn="ctr" rtl="0">
              <a:lnSpc>
                <a:spcPct val="90000"/>
              </a:lnSpc>
              <a:spcBef>
                <a:spcPts val="0"/>
              </a:spcBef>
              <a:spcAft>
                <a:spcPts val="0"/>
              </a:spcAft>
              <a:buNone/>
            </a:pPr>
            <a:r>
              <a:rPr lang="en-US" sz="2800" dirty="0">
                <a:solidFill>
                  <a:schemeClr val="lt1"/>
                </a:solidFill>
                <a:latin typeface="Arial" panose="020B0604020202020204" pitchFamily="34" charset="0"/>
                <a:ea typeface="Arial"/>
                <a:cs typeface="Arial" panose="020B0604020202020204" pitchFamily="34" charset="0"/>
                <a:sym typeface="Arial"/>
              </a:rPr>
              <a:t>Transform</a:t>
            </a:r>
          </a:p>
        </p:txBody>
      </p:sp>
      <p:sp>
        <p:nvSpPr>
          <p:cNvPr id="7" name="Shape 199">
            <a:extLst>
              <a:ext uri="{FF2B5EF4-FFF2-40B4-BE49-F238E27FC236}">
                <a16:creationId xmlns:a16="http://schemas.microsoft.com/office/drawing/2014/main" id="{81FC9DC9-9450-6ED5-6061-7B2BF40E205E}"/>
              </a:ext>
            </a:extLst>
          </p:cNvPr>
          <p:cNvSpPr/>
          <p:nvPr/>
        </p:nvSpPr>
        <p:spPr>
          <a:xfrm>
            <a:off x="3137094" y="2016247"/>
            <a:ext cx="5089847" cy="1338885"/>
          </a:xfrm>
          <a:prstGeom prst="roundRect">
            <a:avLst>
              <a:gd name="adj" fmla="val 10000"/>
            </a:avLst>
          </a:prstGeom>
          <a:solidFill>
            <a:schemeClr val="accent1"/>
          </a:solidFill>
          <a:ln w="12700" cap="flat" cmpd="sng">
            <a:solidFill>
              <a:schemeClr val="lt1"/>
            </a:solidFill>
            <a:prstDash val="solid"/>
            <a:miter lim="800000"/>
            <a:headEnd type="none" w="med" len="med"/>
            <a:tailEnd type="none" w="med" len="med"/>
          </a:ln>
        </p:spPr>
        <p:txBody>
          <a:bodyPr wrap="square" lIns="91425" tIns="91425" rIns="91425" bIns="91425" anchor="ctr" anchorCtr="0">
            <a:noAutofit/>
          </a:bodyPr>
          <a:lstStyle/>
          <a:p>
            <a:pPr marL="0" lvl="0" indent="0">
              <a:spcBef>
                <a:spcPts val="0"/>
              </a:spcBef>
              <a:buNone/>
            </a:pPr>
            <a:endParaRPr sz="2000">
              <a:latin typeface="Arial" panose="020B0604020202020204" pitchFamily="34" charset="0"/>
              <a:cs typeface="Arial" panose="020B0604020202020204" pitchFamily="34" charset="0"/>
            </a:endParaRPr>
          </a:p>
        </p:txBody>
      </p:sp>
      <p:sp>
        <p:nvSpPr>
          <p:cNvPr id="11" name="Shape 200">
            <a:extLst>
              <a:ext uri="{FF2B5EF4-FFF2-40B4-BE49-F238E27FC236}">
                <a16:creationId xmlns:a16="http://schemas.microsoft.com/office/drawing/2014/main" id="{7FFD620D-4FFC-40E4-5008-5933EA2ACD20}"/>
              </a:ext>
            </a:extLst>
          </p:cNvPr>
          <p:cNvSpPr txBox="1"/>
          <p:nvPr/>
        </p:nvSpPr>
        <p:spPr>
          <a:xfrm>
            <a:off x="3176309" y="2055462"/>
            <a:ext cx="5011417" cy="1260456"/>
          </a:xfrm>
          <a:prstGeom prst="rect">
            <a:avLst/>
          </a:prstGeom>
          <a:noFill/>
          <a:ln>
            <a:noFill/>
          </a:ln>
        </p:spPr>
        <p:txBody>
          <a:bodyPr wrap="square" lIns="95250" tIns="95250" rIns="95250" bIns="95250" anchor="ctr" anchorCtr="0">
            <a:noAutofit/>
          </a:bodyPr>
          <a:lstStyle/>
          <a:p>
            <a:pPr marL="0" marR="0" lvl="0" indent="0" algn="ctr" rtl="0">
              <a:lnSpc>
                <a:spcPct val="90000"/>
              </a:lnSpc>
              <a:spcBef>
                <a:spcPts val="0"/>
              </a:spcBef>
              <a:spcAft>
                <a:spcPts val="0"/>
              </a:spcAft>
              <a:buNone/>
            </a:pPr>
            <a:r>
              <a:rPr lang="en-US" sz="2800" dirty="0">
                <a:solidFill>
                  <a:schemeClr val="lt1"/>
                </a:solidFill>
                <a:latin typeface="Arial" panose="020B0604020202020204" pitchFamily="34" charset="0"/>
                <a:ea typeface="Arial"/>
                <a:cs typeface="Arial" panose="020B0604020202020204" pitchFamily="34" charset="0"/>
                <a:sym typeface="Arial"/>
              </a:rPr>
              <a:t>Initial placement</a:t>
            </a:r>
          </a:p>
        </p:txBody>
      </p:sp>
      <p:sp>
        <p:nvSpPr>
          <p:cNvPr id="3" name="TextBox 3"/>
          <p:cNvSpPr txBox="1"/>
          <p:nvPr/>
        </p:nvSpPr>
        <p:spPr>
          <a:xfrm>
            <a:off x="2468863" y="431800"/>
            <a:ext cx="13022341" cy="1193800"/>
          </a:xfrm>
          <a:prstGeom prst="rect">
            <a:avLst/>
          </a:prstGeom>
        </p:spPr>
        <p:txBody>
          <a:bodyPr wrap="square" lIns="0" tIns="0" rIns="0" bIns="0" rtlCol="0" anchor="t">
            <a:spAutoFit/>
          </a:bodyPr>
          <a:lstStyle/>
          <a:p>
            <a:pPr marL="0" lvl="0" indent="0" algn="l">
              <a:lnSpc>
                <a:spcPts val="9799"/>
              </a:lnSpc>
              <a:spcBef>
                <a:spcPct val="0"/>
              </a:spcBef>
            </a:pPr>
            <a:r>
              <a:rPr lang="en-US" sz="6999" b="1" dirty="0" err="1">
                <a:solidFill>
                  <a:srgbClr val="282828"/>
                </a:solidFill>
                <a:latin typeface="Montserrat Bold"/>
                <a:ea typeface="Montserrat Bold"/>
                <a:cs typeface="Montserrat Bold"/>
                <a:sym typeface="Montserrat Bold"/>
              </a:rPr>
              <a:t>RosettaLigand</a:t>
            </a:r>
            <a:r>
              <a:rPr lang="en-US" sz="6999" b="1" dirty="0">
                <a:solidFill>
                  <a:srgbClr val="282828"/>
                </a:solidFill>
                <a:latin typeface="Montserrat Bold"/>
                <a:ea typeface="Montserrat Bold"/>
                <a:cs typeface="Montserrat Bold"/>
                <a:sym typeface="Montserrat Bold"/>
              </a:rPr>
              <a:t> Algorithm</a:t>
            </a:r>
          </a:p>
        </p:txBody>
      </p:sp>
      <p:grpSp>
        <p:nvGrpSpPr>
          <p:cNvPr id="4" name="Group 4"/>
          <p:cNvGrpSpPr/>
          <p:nvPr/>
        </p:nvGrpSpPr>
        <p:grpSpPr>
          <a:xfrm>
            <a:off x="-877281" y="0"/>
            <a:ext cx="3088591" cy="10287000"/>
            <a:chOff x="0" y="0"/>
            <a:chExt cx="813456" cy="2709333"/>
          </a:xfrm>
        </p:grpSpPr>
        <p:sp>
          <p:nvSpPr>
            <p:cNvPr id="5" name="Freeform 5"/>
            <p:cNvSpPr/>
            <p:nvPr/>
          </p:nvSpPr>
          <p:spPr>
            <a:xfrm>
              <a:off x="0" y="0"/>
              <a:ext cx="813456" cy="2709333"/>
            </a:xfrm>
            <a:custGeom>
              <a:avLst/>
              <a:gdLst/>
              <a:ahLst/>
              <a:cxnLst/>
              <a:rect l="l" t="t" r="r" b="b"/>
              <a:pathLst>
                <a:path w="813456" h="2709333">
                  <a:moveTo>
                    <a:pt x="0" y="0"/>
                  </a:moveTo>
                  <a:lnTo>
                    <a:pt x="813456" y="0"/>
                  </a:lnTo>
                  <a:lnTo>
                    <a:pt x="813456" y="2709333"/>
                  </a:lnTo>
                  <a:lnTo>
                    <a:pt x="0" y="2709333"/>
                  </a:lnTo>
                  <a:close/>
                </a:path>
              </a:pathLst>
            </a:custGeom>
            <a:solidFill>
              <a:srgbClr val="AEE3EF"/>
            </a:solidFill>
            <a:ln cap="sq">
              <a:noFill/>
              <a:prstDash val="solid"/>
              <a:miter/>
            </a:ln>
          </p:spPr>
          <p:txBody>
            <a:bodyPr/>
            <a:lstStyle/>
            <a:p>
              <a:endParaRPr lang="en-US"/>
            </a:p>
          </p:txBody>
        </p:sp>
        <p:sp>
          <p:nvSpPr>
            <p:cNvPr id="6" name="TextBox 6"/>
            <p:cNvSpPr txBox="1"/>
            <p:nvPr/>
          </p:nvSpPr>
          <p:spPr>
            <a:xfrm>
              <a:off x="0" y="-28575"/>
              <a:ext cx="813456" cy="2737908"/>
            </a:xfrm>
            <a:prstGeom prst="rect">
              <a:avLst/>
            </a:prstGeom>
          </p:spPr>
          <p:txBody>
            <a:bodyPr lIns="50800" tIns="50800" rIns="50800" bIns="50800" rtlCol="0" anchor="ctr"/>
            <a:lstStyle/>
            <a:p>
              <a:pPr marL="0" lvl="0" indent="0" algn="ctr">
                <a:lnSpc>
                  <a:spcPts val="2852"/>
                </a:lnSpc>
                <a:spcBef>
                  <a:spcPct val="0"/>
                </a:spcBef>
              </a:pPr>
              <a:endParaRPr/>
            </a:p>
          </p:txBody>
        </p:sp>
      </p:grpSp>
      <p:sp>
        <p:nvSpPr>
          <p:cNvPr id="8" name="Freeform 8"/>
          <p:cNvSpPr/>
          <p:nvPr/>
        </p:nvSpPr>
        <p:spPr>
          <a:xfrm>
            <a:off x="15820015" y="909632"/>
            <a:ext cx="1439285" cy="238136"/>
          </a:xfrm>
          <a:custGeom>
            <a:avLst/>
            <a:gdLst/>
            <a:ahLst/>
            <a:cxnLst/>
            <a:rect l="l" t="t" r="r" b="b"/>
            <a:pathLst>
              <a:path w="1439285" h="238136">
                <a:moveTo>
                  <a:pt x="0" y="0"/>
                </a:moveTo>
                <a:lnTo>
                  <a:pt x="1439285" y="0"/>
                </a:lnTo>
                <a:lnTo>
                  <a:pt x="1439285" y="238136"/>
                </a:lnTo>
                <a:lnTo>
                  <a:pt x="0" y="2381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9" name="Freeform 9"/>
          <p:cNvSpPr/>
          <p:nvPr/>
        </p:nvSpPr>
        <p:spPr>
          <a:xfrm rot="-5400000">
            <a:off x="843214" y="435127"/>
            <a:ext cx="627792" cy="1450780"/>
          </a:xfrm>
          <a:custGeom>
            <a:avLst/>
            <a:gdLst/>
            <a:ahLst/>
            <a:cxnLst/>
            <a:rect l="l" t="t" r="r" b="b"/>
            <a:pathLst>
              <a:path w="627792" h="1450780">
                <a:moveTo>
                  <a:pt x="0" y="0"/>
                </a:moveTo>
                <a:lnTo>
                  <a:pt x="627793" y="0"/>
                </a:lnTo>
                <a:lnTo>
                  <a:pt x="627793" y="1450781"/>
                </a:lnTo>
                <a:lnTo>
                  <a:pt x="0" y="145078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2" name="Shape 201">
            <a:extLst>
              <a:ext uri="{FF2B5EF4-FFF2-40B4-BE49-F238E27FC236}">
                <a16:creationId xmlns:a16="http://schemas.microsoft.com/office/drawing/2014/main" id="{F69507C3-E9C0-7FE7-8EF8-15C5F80BF916}"/>
              </a:ext>
            </a:extLst>
          </p:cNvPr>
          <p:cNvSpPr/>
          <p:nvPr/>
        </p:nvSpPr>
        <p:spPr>
          <a:xfrm rot="5400000">
            <a:off x="5424121" y="3389519"/>
            <a:ext cx="515791" cy="618950"/>
          </a:xfrm>
          <a:prstGeom prst="rightArrow">
            <a:avLst>
              <a:gd name="adj1" fmla="val 60000"/>
              <a:gd name="adj2" fmla="val 50000"/>
            </a:avLst>
          </a:prstGeom>
          <a:solidFill>
            <a:srgbClr val="B3CAE7"/>
          </a:solidFill>
          <a:ln>
            <a:noFill/>
          </a:ln>
        </p:spPr>
        <p:txBody>
          <a:bodyPr wrap="square" lIns="91425" tIns="91425" rIns="91425" bIns="91425" anchor="ctr" anchorCtr="0">
            <a:noAutofit/>
          </a:bodyPr>
          <a:lstStyle/>
          <a:p>
            <a:pPr marL="0" lvl="0" indent="0">
              <a:spcBef>
                <a:spcPts val="0"/>
              </a:spcBef>
              <a:buNone/>
            </a:pPr>
            <a:endParaRPr sz="2000">
              <a:latin typeface="Arial" panose="020B0604020202020204" pitchFamily="34" charset="0"/>
              <a:cs typeface="Arial" panose="020B0604020202020204" pitchFamily="34" charset="0"/>
            </a:endParaRPr>
          </a:p>
        </p:txBody>
      </p:sp>
      <p:sp>
        <p:nvSpPr>
          <p:cNvPr id="13" name="Shape 202">
            <a:extLst>
              <a:ext uri="{FF2B5EF4-FFF2-40B4-BE49-F238E27FC236}">
                <a16:creationId xmlns:a16="http://schemas.microsoft.com/office/drawing/2014/main" id="{B0C7B00A-DC54-A65B-2F2F-26690F826551}"/>
              </a:ext>
            </a:extLst>
          </p:cNvPr>
          <p:cNvSpPr txBox="1"/>
          <p:nvPr/>
        </p:nvSpPr>
        <p:spPr>
          <a:xfrm>
            <a:off x="5496331" y="3441100"/>
            <a:ext cx="371371" cy="361054"/>
          </a:xfrm>
          <a:prstGeom prst="rect">
            <a:avLst/>
          </a:prstGeom>
          <a:noFill/>
          <a:ln>
            <a:noFill/>
          </a:ln>
        </p:spPr>
        <p:txBody>
          <a:bodyPr wrap="square" lIns="0" tIns="0" rIns="0" bIns="0" anchor="ctr" anchorCtr="0">
            <a:noAutofit/>
          </a:bodyPr>
          <a:lstStyle/>
          <a:p>
            <a:pPr marL="0" marR="0" lvl="0" indent="0" algn="ctr" rtl="0">
              <a:lnSpc>
                <a:spcPct val="90000"/>
              </a:lnSpc>
              <a:spcBef>
                <a:spcPts val="0"/>
              </a:spcBef>
              <a:spcAft>
                <a:spcPts val="0"/>
              </a:spcAft>
              <a:buNone/>
            </a:pPr>
            <a:endParaRPr sz="2000">
              <a:solidFill>
                <a:schemeClr val="lt1"/>
              </a:solidFill>
              <a:latin typeface="Arial" panose="020B0604020202020204" pitchFamily="34" charset="0"/>
              <a:ea typeface="Arial"/>
              <a:cs typeface="Arial" panose="020B0604020202020204" pitchFamily="34" charset="0"/>
              <a:sym typeface="Arial"/>
            </a:endParaRPr>
          </a:p>
        </p:txBody>
      </p:sp>
      <p:sp>
        <p:nvSpPr>
          <p:cNvPr id="16" name="Shape 205">
            <a:extLst>
              <a:ext uri="{FF2B5EF4-FFF2-40B4-BE49-F238E27FC236}">
                <a16:creationId xmlns:a16="http://schemas.microsoft.com/office/drawing/2014/main" id="{B0D755C6-4024-E0F0-EA1F-A7ED6A26136F}"/>
              </a:ext>
            </a:extLst>
          </p:cNvPr>
          <p:cNvSpPr/>
          <p:nvPr/>
        </p:nvSpPr>
        <p:spPr>
          <a:xfrm rot="5400000">
            <a:off x="5424121" y="5416128"/>
            <a:ext cx="515791" cy="618950"/>
          </a:xfrm>
          <a:prstGeom prst="rightArrow">
            <a:avLst>
              <a:gd name="adj1" fmla="val 60000"/>
              <a:gd name="adj2" fmla="val 50000"/>
            </a:avLst>
          </a:prstGeom>
          <a:solidFill>
            <a:srgbClr val="B3CAE7"/>
          </a:solidFill>
          <a:ln>
            <a:noFill/>
          </a:ln>
        </p:spPr>
        <p:txBody>
          <a:bodyPr wrap="square" lIns="91425" tIns="91425" rIns="91425" bIns="91425" anchor="ctr" anchorCtr="0">
            <a:noAutofit/>
          </a:bodyPr>
          <a:lstStyle/>
          <a:p>
            <a:pPr marL="0" lvl="0" indent="0">
              <a:spcBef>
                <a:spcPts val="0"/>
              </a:spcBef>
              <a:buNone/>
            </a:pPr>
            <a:endParaRPr sz="2000">
              <a:latin typeface="Arial" panose="020B0604020202020204" pitchFamily="34" charset="0"/>
              <a:cs typeface="Arial" panose="020B0604020202020204" pitchFamily="34" charset="0"/>
            </a:endParaRPr>
          </a:p>
        </p:txBody>
      </p:sp>
      <p:sp>
        <p:nvSpPr>
          <p:cNvPr id="17" name="Shape 206">
            <a:extLst>
              <a:ext uri="{FF2B5EF4-FFF2-40B4-BE49-F238E27FC236}">
                <a16:creationId xmlns:a16="http://schemas.microsoft.com/office/drawing/2014/main" id="{CAF9D49B-D4D3-974B-84F7-1635E8AA9769}"/>
              </a:ext>
            </a:extLst>
          </p:cNvPr>
          <p:cNvSpPr txBox="1"/>
          <p:nvPr/>
        </p:nvSpPr>
        <p:spPr>
          <a:xfrm>
            <a:off x="5496331" y="5467709"/>
            <a:ext cx="371371" cy="361054"/>
          </a:xfrm>
          <a:prstGeom prst="rect">
            <a:avLst/>
          </a:prstGeom>
          <a:noFill/>
          <a:ln>
            <a:noFill/>
          </a:ln>
        </p:spPr>
        <p:txBody>
          <a:bodyPr wrap="square" lIns="0" tIns="0" rIns="0" bIns="0" anchor="ctr" anchorCtr="0">
            <a:noAutofit/>
          </a:bodyPr>
          <a:lstStyle/>
          <a:p>
            <a:pPr marL="0" marR="0" lvl="0" indent="0" algn="ctr" rtl="0">
              <a:lnSpc>
                <a:spcPct val="90000"/>
              </a:lnSpc>
              <a:spcBef>
                <a:spcPts val="0"/>
              </a:spcBef>
              <a:spcAft>
                <a:spcPts val="0"/>
              </a:spcAft>
              <a:buNone/>
            </a:pPr>
            <a:endParaRPr sz="2000">
              <a:solidFill>
                <a:schemeClr val="lt1"/>
              </a:solidFill>
              <a:latin typeface="Arial" panose="020B0604020202020204" pitchFamily="34" charset="0"/>
              <a:ea typeface="Arial"/>
              <a:cs typeface="Arial" panose="020B0604020202020204" pitchFamily="34" charset="0"/>
              <a:sym typeface="Arial"/>
            </a:endParaRPr>
          </a:p>
        </p:txBody>
      </p:sp>
      <p:sp>
        <p:nvSpPr>
          <p:cNvPr id="20" name="Shape 209">
            <a:extLst>
              <a:ext uri="{FF2B5EF4-FFF2-40B4-BE49-F238E27FC236}">
                <a16:creationId xmlns:a16="http://schemas.microsoft.com/office/drawing/2014/main" id="{A941E60C-24E5-6381-040A-55F2619EBE61}"/>
              </a:ext>
            </a:extLst>
          </p:cNvPr>
          <p:cNvSpPr/>
          <p:nvPr/>
        </p:nvSpPr>
        <p:spPr>
          <a:xfrm rot="5400000">
            <a:off x="5424121" y="7442739"/>
            <a:ext cx="515791" cy="618950"/>
          </a:xfrm>
          <a:prstGeom prst="rightArrow">
            <a:avLst>
              <a:gd name="adj1" fmla="val 60000"/>
              <a:gd name="adj2" fmla="val 50000"/>
            </a:avLst>
          </a:prstGeom>
          <a:solidFill>
            <a:srgbClr val="B3CAE7"/>
          </a:solidFill>
          <a:ln>
            <a:noFill/>
          </a:ln>
        </p:spPr>
        <p:txBody>
          <a:bodyPr wrap="square" lIns="91425" tIns="91425" rIns="91425" bIns="91425" anchor="ctr" anchorCtr="0">
            <a:noAutofit/>
          </a:bodyPr>
          <a:lstStyle/>
          <a:p>
            <a:pPr marL="0" lvl="0" indent="0">
              <a:spcBef>
                <a:spcPts val="0"/>
              </a:spcBef>
              <a:buNone/>
            </a:pPr>
            <a:endParaRPr sz="2000">
              <a:latin typeface="Arial" panose="020B0604020202020204" pitchFamily="34" charset="0"/>
              <a:cs typeface="Arial" panose="020B0604020202020204" pitchFamily="34" charset="0"/>
            </a:endParaRPr>
          </a:p>
        </p:txBody>
      </p:sp>
      <p:sp>
        <p:nvSpPr>
          <p:cNvPr id="21" name="Shape 210">
            <a:extLst>
              <a:ext uri="{FF2B5EF4-FFF2-40B4-BE49-F238E27FC236}">
                <a16:creationId xmlns:a16="http://schemas.microsoft.com/office/drawing/2014/main" id="{C923FA55-E660-9C95-194D-A7298FE25550}"/>
              </a:ext>
            </a:extLst>
          </p:cNvPr>
          <p:cNvSpPr txBox="1"/>
          <p:nvPr/>
        </p:nvSpPr>
        <p:spPr>
          <a:xfrm>
            <a:off x="5496331" y="7494319"/>
            <a:ext cx="371371" cy="361054"/>
          </a:xfrm>
          <a:prstGeom prst="rect">
            <a:avLst/>
          </a:prstGeom>
          <a:noFill/>
          <a:ln>
            <a:noFill/>
          </a:ln>
        </p:spPr>
        <p:txBody>
          <a:bodyPr wrap="square" lIns="0" tIns="0" rIns="0" bIns="0" anchor="ctr" anchorCtr="0">
            <a:noAutofit/>
          </a:bodyPr>
          <a:lstStyle/>
          <a:p>
            <a:pPr marL="0" marR="0" lvl="0" indent="0" algn="ctr" rtl="0">
              <a:lnSpc>
                <a:spcPct val="90000"/>
              </a:lnSpc>
              <a:spcBef>
                <a:spcPts val="0"/>
              </a:spcBef>
              <a:spcAft>
                <a:spcPts val="0"/>
              </a:spcAft>
              <a:buNone/>
            </a:pPr>
            <a:endParaRPr sz="2000">
              <a:solidFill>
                <a:schemeClr val="lt1"/>
              </a:solidFill>
              <a:latin typeface="Arial" panose="020B0604020202020204" pitchFamily="34" charset="0"/>
              <a:ea typeface="Arial"/>
              <a:cs typeface="Arial" panose="020B0604020202020204" pitchFamily="34" charset="0"/>
              <a:sym typeface="Arial"/>
            </a:endParaRPr>
          </a:p>
        </p:txBody>
      </p:sp>
      <p:sp>
        <p:nvSpPr>
          <p:cNvPr id="10" name="Freeform 10"/>
          <p:cNvSpPr/>
          <p:nvPr/>
        </p:nvSpPr>
        <p:spPr>
          <a:xfrm rot="5400000">
            <a:off x="16196494" y="8195494"/>
            <a:ext cx="642000" cy="1483613"/>
          </a:xfrm>
          <a:custGeom>
            <a:avLst/>
            <a:gdLst/>
            <a:ahLst/>
            <a:cxnLst/>
            <a:rect l="l" t="t" r="r" b="b"/>
            <a:pathLst>
              <a:path w="642000" h="1483613">
                <a:moveTo>
                  <a:pt x="0" y="0"/>
                </a:moveTo>
                <a:lnTo>
                  <a:pt x="641999" y="0"/>
                </a:lnTo>
                <a:lnTo>
                  <a:pt x="641999" y="1483613"/>
                </a:lnTo>
                <a:lnTo>
                  <a:pt x="0" y="148361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grpSp>
        <p:nvGrpSpPr>
          <p:cNvPr id="30" name="Shape 377">
            <a:extLst>
              <a:ext uri="{FF2B5EF4-FFF2-40B4-BE49-F238E27FC236}">
                <a16:creationId xmlns:a16="http://schemas.microsoft.com/office/drawing/2014/main" id="{83F6738D-F4F8-754C-757E-5A291C2B19F9}"/>
              </a:ext>
            </a:extLst>
          </p:cNvPr>
          <p:cNvGrpSpPr/>
          <p:nvPr/>
        </p:nvGrpSpPr>
        <p:grpSpPr>
          <a:xfrm>
            <a:off x="9677400" y="3222644"/>
            <a:ext cx="7010400" cy="4511656"/>
            <a:chOff x="1706337" y="1581"/>
            <a:chExt cx="1703838" cy="1107495"/>
          </a:xfrm>
        </p:grpSpPr>
        <p:sp>
          <p:nvSpPr>
            <p:cNvPr id="31" name="Shape 378">
              <a:extLst>
                <a:ext uri="{FF2B5EF4-FFF2-40B4-BE49-F238E27FC236}">
                  <a16:creationId xmlns:a16="http://schemas.microsoft.com/office/drawing/2014/main" id="{C480D6CC-7CB1-FA92-8875-36D4AD44FB9C}"/>
                </a:ext>
              </a:extLst>
            </p:cNvPr>
            <p:cNvSpPr/>
            <p:nvPr/>
          </p:nvSpPr>
          <p:spPr>
            <a:xfrm>
              <a:off x="1706337" y="1581"/>
              <a:ext cx="1703838" cy="1107495"/>
            </a:xfrm>
            <a:prstGeom prst="roundRect">
              <a:avLst>
                <a:gd name="adj" fmla="val 16667"/>
              </a:avLst>
            </a:prstGeom>
            <a:solidFill>
              <a:schemeClr val="accent6"/>
            </a:solidFill>
            <a:ln w="12700" cap="flat" cmpd="sng">
              <a:solidFill>
                <a:schemeClr val="lt1"/>
              </a:solidFill>
              <a:prstDash val="solid"/>
              <a:miter lim="800000"/>
              <a:headEnd type="none" w="med" len="med"/>
              <a:tailEnd type="none" w="med" len="med"/>
            </a:ln>
          </p:spPr>
          <p:txBody>
            <a:bodyPr wrap="square" lIns="91425" tIns="91425" rIns="91425" bIns="91425" anchor="ctr" anchorCtr="0">
              <a:noAutofit/>
            </a:bodyPr>
            <a:lstStyle/>
            <a:p>
              <a:pPr marL="0" lvl="0" indent="0">
                <a:spcBef>
                  <a:spcPts val="0"/>
                </a:spcBef>
                <a:buNone/>
              </a:pPr>
              <a:endParaRPr sz="3200"/>
            </a:p>
          </p:txBody>
        </p:sp>
        <p:sp>
          <p:nvSpPr>
            <p:cNvPr id="32" name="Shape 379">
              <a:extLst>
                <a:ext uri="{FF2B5EF4-FFF2-40B4-BE49-F238E27FC236}">
                  <a16:creationId xmlns:a16="http://schemas.microsoft.com/office/drawing/2014/main" id="{74C6CD09-94E5-F9B6-7DDF-2A8401BF7A1E}"/>
                </a:ext>
              </a:extLst>
            </p:cNvPr>
            <p:cNvSpPr/>
            <p:nvPr/>
          </p:nvSpPr>
          <p:spPr>
            <a:xfrm>
              <a:off x="1760400" y="55644"/>
              <a:ext cx="1595712" cy="999369"/>
            </a:xfrm>
            <a:prstGeom prst="rect">
              <a:avLst/>
            </a:prstGeom>
            <a:noFill/>
            <a:ln>
              <a:noFill/>
            </a:ln>
          </p:spPr>
          <p:txBody>
            <a:bodyPr wrap="square" lIns="76200" tIns="76200" rIns="76200" bIns="76200" anchor="ctr" anchorCtr="0">
              <a:noAutofit/>
            </a:bodyPr>
            <a:lstStyle/>
            <a:p>
              <a:pPr marL="0" marR="0" lvl="0" indent="0" algn="ctr" rtl="0">
                <a:lnSpc>
                  <a:spcPct val="90000"/>
                </a:lnSpc>
                <a:spcBef>
                  <a:spcPts val="0"/>
                </a:spcBef>
                <a:spcAft>
                  <a:spcPts val="0"/>
                </a:spcAft>
                <a:buNone/>
              </a:pPr>
              <a:r>
                <a:rPr lang="en-US" sz="5400">
                  <a:solidFill>
                    <a:schemeClr val="lt1"/>
                  </a:solidFill>
                </a:rPr>
                <a:t>Gradient Based Minimization of side-chain and backbone torsion angles</a:t>
              </a:r>
            </a:p>
          </p:txBody>
        </p:sp>
      </p:grpSp>
    </p:spTree>
    <p:extLst>
      <p:ext uri="{BB962C8B-B14F-4D97-AF65-F5344CB8AC3E}">
        <p14:creationId xmlns:p14="http://schemas.microsoft.com/office/powerpoint/2010/main" val="29072441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2468863" y="431800"/>
            <a:ext cx="13022341" cy="1193800"/>
          </a:xfrm>
          <a:prstGeom prst="rect">
            <a:avLst/>
          </a:prstGeom>
        </p:spPr>
        <p:txBody>
          <a:bodyPr wrap="square" lIns="0" tIns="0" rIns="0" bIns="0" rtlCol="0" anchor="t">
            <a:spAutoFit/>
          </a:bodyPr>
          <a:lstStyle/>
          <a:p>
            <a:pPr marL="0" lvl="0" indent="0" algn="l">
              <a:lnSpc>
                <a:spcPts val="9799"/>
              </a:lnSpc>
              <a:spcBef>
                <a:spcPct val="0"/>
              </a:spcBef>
            </a:pPr>
            <a:r>
              <a:rPr lang="en-US" sz="6999" b="1" dirty="0">
                <a:solidFill>
                  <a:srgbClr val="282828"/>
                </a:solidFill>
                <a:latin typeface="Montserrat Bold"/>
                <a:ea typeface="Montserrat Bold"/>
                <a:cs typeface="Montserrat Bold"/>
                <a:sym typeface="Montserrat Bold"/>
              </a:rPr>
              <a:t>Scoring</a:t>
            </a:r>
          </a:p>
        </p:txBody>
      </p:sp>
      <p:grpSp>
        <p:nvGrpSpPr>
          <p:cNvPr id="4" name="Group 4"/>
          <p:cNvGrpSpPr/>
          <p:nvPr/>
        </p:nvGrpSpPr>
        <p:grpSpPr>
          <a:xfrm>
            <a:off x="-877281" y="0"/>
            <a:ext cx="3088591" cy="10287000"/>
            <a:chOff x="0" y="0"/>
            <a:chExt cx="813456" cy="2709333"/>
          </a:xfrm>
        </p:grpSpPr>
        <p:sp>
          <p:nvSpPr>
            <p:cNvPr id="5" name="Freeform 5"/>
            <p:cNvSpPr/>
            <p:nvPr/>
          </p:nvSpPr>
          <p:spPr>
            <a:xfrm>
              <a:off x="0" y="0"/>
              <a:ext cx="813456" cy="2709333"/>
            </a:xfrm>
            <a:custGeom>
              <a:avLst/>
              <a:gdLst/>
              <a:ahLst/>
              <a:cxnLst/>
              <a:rect l="l" t="t" r="r" b="b"/>
              <a:pathLst>
                <a:path w="813456" h="2709333">
                  <a:moveTo>
                    <a:pt x="0" y="0"/>
                  </a:moveTo>
                  <a:lnTo>
                    <a:pt x="813456" y="0"/>
                  </a:lnTo>
                  <a:lnTo>
                    <a:pt x="813456" y="2709333"/>
                  </a:lnTo>
                  <a:lnTo>
                    <a:pt x="0" y="2709333"/>
                  </a:lnTo>
                  <a:close/>
                </a:path>
              </a:pathLst>
            </a:custGeom>
            <a:solidFill>
              <a:srgbClr val="AEE3EF"/>
            </a:solidFill>
            <a:ln cap="sq">
              <a:noFill/>
              <a:prstDash val="solid"/>
              <a:miter/>
            </a:ln>
          </p:spPr>
          <p:txBody>
            <a:bodyPr/>
            <a:lstStyle/>
            <a:p>
              <a:endParaRPr lang="en-US"/>
            </a:p>
          </p:txBody>
        </p:sp>
        <p:sp>
          <p:nvSpPr>
            <p:cNvPr id="6" name="TextBox 6"/>
            <p:cNvSpPr txBox="1"/>
            <p:nvPr/>
          </p:nvSpPr>
          <p:spPr>
            <a:xfrm>
              <a:off x="0" y="-28575"/>
              <a:ext cx="813456" cy="2737908"/>
            </a:xfrm>
            <a:prstGeom prst="rect">
              <a:avLst/>
            </a:prstGeom>
          </p:spPr>
          <p:txBody>
            <a:bodyPr lIns="50800" tIns="50800" rIns="50800" bIns="50800" rtlCol="0" anchor="ctr"/>
            <a:lstStyle/>
            <a:p>
              <a:pPr marL="0" lvl="0" indent="0" algn="ctr">
                <a:lnSpc>
                  <a:spcPts val="2852"/>
                </a:lnSpc>
                <a:spcBef>
                  <a:spcPct val="0"/>
                </a:spcBef>
              </a:pPr>
              <a:endParaRPr/>
            </a:p>
          </p:txBody>
        </p:sp>
      </p:grpSp>
      <p:sp>
        <p:nvSpPr>
          <p:cNvPr id="8" name="Freeform 8"/>
          <p:cNvSpPr/>
          <p:nvPr/>
        </p:nvSpPr>
        <p:spPr>
          <a:xfrm>
            <a:off x="15820015" y="909632"/>
            <a:ext cx="1439285" cy="238136"/>
          </a:xfrm>
          <a:custGeom>
            <a:avLst/>
            <a:gdLst/>
            <a:ahLst/>
            <a:cxnLst/>
            <a:rect l="l" t="t" r="r" b="b"/>
            <a:pathLst>
              <a:path w="1439285" h="238136">
                <a:moveTo>
                  <a:pt x="0" y="0"/>
                </a:moveTo>
                <a:lnTo>
                  <a:pt x="1439285" y="0"/>
                </a:lnTo>
                <a:lnTo>
                  <a:pt x="1439285" y="238136"/>
                </a:lnTo>
                <a:lnTo>
                  <a:pt x="0" y="23813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9" name="Freeform 9"/>
          <p:cNvSpPr/>
          <p:nvPr/>
        </p:nvSpPr>
        <p:spPr>
          <a:xfrm rot="-5400000">
            <a:off x="843214" y="435127"/>
            <a:ext cx="627792" cy="1450780"/>
          </a:xfrm>
          <a:custGeom>
            <a:avLst/>
            <a:gdLst/>
            <a:ahLst/>
            <a:cxnLst/>
            <a:rect l="l" t="t" r="r" b="b"/>
            <a:pathLst>
              <a:path w="627792" h="1450780">
                <a:moveTo>
                  <a:pt x="0" y="0"/>
                </a:moveTo>
                <a:lnTo>
                  <a:pt x="627793" y="0"/>
                </a:lnTo>
                <a:lnTo>
                  <a:pt x="627793" y="1450781"/>
                </a:lnTo>
                <a:lnTo>
                  <a:pt x="0" y="145078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0" name="Freeform 10"/>
          <p:cNvSpPr/>
          <p:nvPr/>
        </p:nvSpPr>
        <p:spPr>
          <a:xfrm rot="5400000">
            <a:off x="16196494" y="8195494"/>
            <a:ext cx="642000" cy="1483613"/>
          </a:xfrm>
          <a:custGeom>
            <a:avLst/>
            <a:gdLst/>
            <a:ahLst/>
            <a:cxnLst/>
            <a:rect l="l" t="t" r="r" b="b"/>
            <a:pathLst>
              <a:path w="642000" h="1483613">
                <a:moveTo>
                  <a:pt x="0" y="0"/>
                </a:moveTo>
                <a:lnTo>
                  <a:pt x="641999" y="0"/>
                </a:lnTo>
                <a:lnTo>
                  <a:pt x="641999" y="1483613"/>
                </a:lnTo>
                <a:lnTo>
                  <a:pt x="0" y="148361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pic>
        <p:nvPicPr>
          <p:cNvPr id="2" name="Shape 445" descr="2113_nolig.png">
            <a:extLst>
              <a:ext uri="{FF2B5EF4-FFF2-40B4-BE49-F238E27FC236}">
                <a16:creationId xmlns:a16="http://schemas.microsoft.com/office/drawing/2014/main" id="{0164BC18-D18B-8BF0-9D72-453107C2FFF5}"/>
              </a:ext>
            </a:extLst>
          </p:cNvPr>
          <p:cNvPicPr preferRelativeResize="0"/>
          <p:nvPr/>
        </p:nvPicPr>
        <p:blipFill rotWithShape="1">
          <a:blip r:embed="rId6">
            <a:alphaModFix/>
          </a:blip>
          <a:srcRect l="14059" t="20092" r="28532" b="22332"/>
          <a:stretch/>
        </p:blipFill>
        <p:spPr>
          <a:xfrm>
            <a:off x="9649325" y="1625600"/>
            <a:ext cx="8029075" cy="5867400"/>
          </a:xfrm>
          <a:prstGeom prst="rect">
            <a:avLst/>
          </a:prstGeom>
          <a:noFill/>
          <a:ln>
            <a:noFill/>
          </a:ln>
        </p:spPr>
      </p:pic>
      <p:pic>
        <p:nvPicPr>
          <p:cNvPr id="7" name="Shape 447" descr="2113_haslig.png">
            <a:extLst>
              <a:ext uri="{FF2B5EF4-FFF2-40B4-BE49-F238E27FC236}">
                <a16:creationId xmlns:a16="http://schemas.microsoft.com/office/drawing/2014/main" id="{C34359E1-05B2-736A-A9EA-1986CD6BB95A}"/>
              </a:ext>
            </a:extLst>
          </p:cNvPr>
          <p:cNvPicPr preferRelativeResize="0"/>
          <p:nvPr/>
        </p:nvPicPr>
        <p:blipFill rotWithShape="1">
          <a:blip r:embed="rId7">
            <a:alphaModFix/>
          </a:blip>
          <a:srcRect l="11759" r="14546"/>
          <a:stretch/>
        </p:blipFill>
        <p:spPr>
          <a:xfrm>
            <a:off x="2672166" y="1669061"/>
            <a:ext cx="6319434" cy="6248389"/>
          </a:xfrm>
          <a:prstGeom prst="rect">
            <a:avLst/>
          </a:prstGeom>
          <a:noFill/>
          <a:ln>
            <a:noFill/>
          </a:ln>
        </p:spPr>
      </p:pic>
      <p:sp>
        <p:nvSpPr>
          <p:cNvPr id="11" name="Shape 448">
            <a:extLst>
              <a:ext uri="{FF2B5EF4-FFF2-40B4-BE49-F238E27FC236}">
                <a16:creationId xmlns:a16="http://schemas.microsoft.com/office/drawing/2014/main" id="{CBC88CEF-0E7A-19A0-A40A-710F74E70BF1}"/>
              </a:ext>
            </a:extLst>
          </p:cNvPr>
          <p:cNvSpPr txBox="1"/>
          <p:nvPr/>
        </p:nvSpPr>
        <p:spPr>
          <a:xfrm>
            <a:off x="4572000" y="7493000"/>
            <a:ext cx="10670287" cy="2667000"/>
          </a:xfrm>
          <a:prstGeom prst="rect">
            <a:avLst/>
          </a:prstGeom>
          <a:noFill/>
          <a:ln>
            <a:noFill/>
          </a:ln>
        </p:spPr>
        <p:txBody>
          <a:bodyPr wrap="square" lIns="91425" tIns="45700" rIns="91425" bIns="45700" anchor="t" anchorCtr="0">
            <a:noAutofit/>
          </a:bodyPr>
          <a:lstStyle/>
          <a:p>
            <a:pPr marL="0" marR="0" lvl="0" indent="0" algn="ctr" rtl="0">
              <a:spcBef>
                <a:spcPts val="0"/>
              </a:spcBef>
              <a:spcAft>
                <a:spcPts val="0"/>
              </a:spcAft>
              <a:buNone/>
            </a:pPr>
            <a:endParaRPr sz="3600" dirty="0">
              <a:solidFill>
                <a:schemeClr val="dk1"/>
              </a:solidFill>
            </a:endParaRPr>
          </a:p>
          <a:p>
            <a:pPr marL="0" marR="0" lvl="0" indent="0" algn="ctr" rtl="0">
              <a:spcBef>
                <a:spcPts val="0"/>
              </a:spcBef>
              <a:spcAft>
                <a:spcPts val="0"/>
              </a:spcAft>
              <a:buNone/>
            </a:pPr>
            <a:r>
              <a:rPr lang="en-US" sz="3600" dirty="0" err="1">
                <a:solidFill>
                  <a:schemeClr val="dk1"/>
                </a:solidFill>
              </a:rPr>
              <a:t>interface_delta_X</a:t>
            </a:r>
            <a:r>
              <a:rPr lang="en-US" sz="3600" dirty="0">
                <a:solidFill>
                  <a:schemeClr val="dk1"/>
                </a:solidFill>
              </a:rPr>
              <a:t> = Score(Bound) - Score(Unbound)</a:t>
            </a:r>
          </a:p>
          <a:p>
            <a:pPr marL="0" marR="0" lvl="0" indent="0" algn="ctr" rtl="0">
              <a:spcBef>
                <a:spcPts val="0"/>
              </a:spcBef>
              <a:spcAft>
                <a:spcPts val="0"/>
              </a:spcAft>
              <a:buNone/>
            </a:pPr>
            <a:endParaRPr sz="3600" dirty="0">
              <a:solidFill>
                <a:schemeClr val="dk1"/>
              </a:solidFill>
            </a:endParaRPr>
          </a:p>
          <a:p>
            <a:pPr marL="0" marR="0" lvl="0" indent="0" algn="ctr" rtl="0">
              <a:spcBef>
                <a:spcPts val="0"/>
              </a:spcBef>
              <a:spcAft>
                <a:spcPts val="0"/>
              </a:spcAft>
              <a:buNone/>
            </a:pPr>
            <a:r>
              <a:rPr lang="en-US" sz="3600" dirty="0">
                <a:solidFill>
                  <a:schemeClr val="dk1"/>
                </a:solidFill>
              </a:rPr>
              <a:t>(Note: sidechains do NOT repack here) </a:t>
            </a:r>
          </a:p>
        </p:txBody>
      </p:sp>
    </p:spTree>
    <p:extLst>
      <p:ext uri="{BB962C8B-B14F-4D97-AF65-F5344CB8AC3E}">
        <p14:creationId xmlns:p14="http://schemas.microsoft.com/office/powerpoint/2010/main" val="41796276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2468863" y="431800"/>
            <a:ext cx="13022341" cy="1164293"/>
          </a:xfrm>
          <a:prstGeom prst="rect">
            <a:avLst/>
          </a:prstGeom>
        </p:spPr>
        <p:txBody>
          <a:bodyPr wrap="square" lIns="0" tIns="0" rIns="0" bIns="0" rtlCol="0" anchor="t">
            <a:spAutoFit/>
          </a:bodyPr>
          <a:lstStyle/>
          <a:p>
            <a:pPr marL="0" lvl="0" indent="0" algn="l">
              <a:lnSpc>
                <a:spcPts val="9799"/>
              </a:lnSpc>
              <a:spcBef>
                <a:spcPct val="0"/>
              </a:spcBef>
            </a:pPr>
            <a:r>
              <a:rPr lang="en-US" sz="6999" b="1" dirty="0">
                <a:solidFill>
                  <a:srgbClr val="282828"/>
                </a:solidFill>
                <a:latin typeface="Montserrat Bold"/>
                <a:ea typeface="Montserrat Bold"/>
                <a:cs typeface="Montserrat Bold"/>
                <a:sym typeface="Montserrat Bold"/>
              </a:rPr>
              <a:t>Of course, enter AI</a:t>
            </a:r>
          </a:p>
        </p:txBody>
      </p:sp>
      <p:grpSp>
        <p:nvGrpSpPr>
          <p:cNvPr id="4" name="Group 4"/>
          <p:cNvGrpSpPr/>
          <p:nvPr/>
        </p:nvGrpSpPr>
        <p:grpSpPr>
          <a:xfrm>
            <a:off x="-877281" y="0"/>
            <a:ext cx="3088591" cy="10287000"/>
            <a:chOff x="0" y="0"/>
            <a:chExt cx="813456" cy="2709333"/>
          </a:xfrm>
        </p:grpSpPr>
        <p:sp>
          <p:nvSpPr>
            <p:cNvPr id="5" name="Freeform 5"/>
            <p:cNvSpPr/>
            <p:nvPr/>
          </p:nvSpPr>
          <p:spPr>
            <a:xfrm>
              <a:off x="0" y="0"/>
              <a:ext cx="813456" cy="2709333"/>
            </a:xfrm>
            <a:custGeom>
              <a:avLst/>
              <a:gdLst/>
              <a:ahLst/>
              <a:cxnLst/>
              <a:rect l="l" t="t" r="r" b="b"/>
              <a:pathLst>
                <a:path w="813456" h="2709333">
                  <a:moveTo>
                    <a:pt x="0" y="0"/>
                  </a:moveTo>
                  <a:lnTo>
                    <a:pt x="813456" y="0"/>
                  </a:lnTo>
                  <a:lnTo>
                    <a:pt x="813456" y="2709333"/>
                  </a:lnTo>
                  <a:lnTo>
                    <a:pt x="0" y="2709333"/>
                  </a:lnTo>
                  <a:close/>
                </a:path>
              </a:pathLst>
            </a:custGeom>
            <a:solidFill>
              <a:srgbClr val="AEE3EF"/>
            </a:solidFill>
            <a:ln cap="sq">
              <a:noFill/>
              <a:prstDash val="solid"/>
              <a:miter/>
            </a:ln>
          </p:spPr>
          <p:txBody>
            <a:bodyPr/>
            <a:lstStyle/>
            <a:p>
              <a:endParaRPr lang="en-US"/>
            </a:p>
          </p:txBody>
        </p:sp>
        <p:sp>
          <p:nvSpPr>
            <p:cNvPr id="6" name="TextBox 6"/>
            <p:cNvSpPr txBox="1"/>
            <p:nvPr/>
          </p:nvSpPr>
          <p:spPr>
            <a:xfrm>
              <a:off x="0" y="-28575"/>
              <a:ext cx="813456" cy="2737908"/>
            </a:xfrm>
            <a:prstGeom prst="rect">
              <a:avLst/>
            </a:prstGeom>
          </p:spPr>
          <p:txBody>
            <a:bodyPr lIns="50800" tIns="50800" rIns="50800" bIns="50800" rtlCol="0" anchor="ctr"/>
            <a:lstStyle/>
            <a:p>
              <a:pPr marL="0" lvl="0" indent="0" algn="ctr">
                <a:lnSpc>
                  <a:spcPts val="2852"/>
                </a:lnSpc>
                <a:spcBef>
                  <a:spcPct val="0"/>
                </a:spcBef>
              </a:pPr>
              <a:endParaRPr/>
            </a:p>
          </p:txBody>
        </p:sp>
      </p:grpSp>
      <p:sp>
        <p:nvSpPr>
          <p:cNvPr id="8" name="Freeform 8"/>
          <p:cNvSpPr/>
          <p:nvPr/>
        </p:nvSpPr>
        <p:spPr>
          <a:xfrm>
            <a:off x="15820015" y="909632"/>
            <a:ext cx="1439285" cy="238136"/>
          </a:xfrm>
          <a:custGeom>
            <a:avLst/>
            <a:gdLst/>
            <a:ahLst/>
            <a:cxnLst/>
            <a:rect l="l" t="t" r="r" b="b"/>
            <a:pathLst>
              <a:path w="1439285" h="238136">
                <a:moveTo>
                  <a:pt x="0" y="0"/>
                </a:moveTo>
                <a:lnTo>
                  <a:pt x="1439285" y="0"/>
                </a:lnTo>
                <a:lnTo>
                  <a:pt x="1439285" y="238136"/>
                </a:lnTo>
                <a:lnTo>
                  <a:pt x="0" y="23813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9" name="Freeform 9"/>
          <p:cNvSpPr/>
          <p:nvPr/>
        </p:nvSpPr>
        <p:spPr>
          <a:xfrm rot="-5400000">
            <a:off x="843214" y="435127"/>
            <a:ext cx="627792" cy="1450780"/>
          </a:xfrm>
          <a:custGeom>
            <a:avLst/>
            <a:gdLst/>
            <a:ahLst/>
            <a:cxnLst/>
            <a:rect l="l" t="t" r="r" b="b"/>
            <a:pathLst>
              <a:path w="627792" h="1450780">
                <a:moveTo>
                  <a:pt x="0" y="0"/>
                </a:moveTo>
                <a:lnTo>
                  <a:pt x="627793" y="0"/>
                </a:lnTo>
                <a:lnTo>
                  <a:pt x="627793" y="1450781"/>
                </a:lnTo>
                <a:lnTo>
                  <a:pt x="0" y="145078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0" name="Freeform 10"/>
          <p:cNvSpPr/>
          <p:nvPr/>
        </p:nvSpPr>
        <p:spPr>
          <a:xfrm rot="5400000">
            <a:off x="16196494" y="8195494"/>
            <a:ext cx="642000" cy="1483613"/>
          </a:xfrm>
          <a:custGeom>
            <a:avLst/>
            <a:gdLst/>
            <a:ahLst/>
            <a:cxnLst/>
            <a:rect l="l" t="t" r="r" b="b"/>
            <a:pathLst>
              <a:path w="642000" h="1483613">
                <a:moveTo>
                  <a:pt x="0" y="0"/>
                </a:moveTo>
                <a:lnTo>
                  <a:pt x="641999" y="0"/>
                </a:lnTo>
                <a:lnTo>
                  <a:pt x="641999" y="1483613"/>
                </a:lnTo>
                <a:lnTo>
                  <a:pt x="0" y="148361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pic>
        <p:nvPicPr>
          <p:cNvPr id="12" name="Picture 11">
            <a:extLst>
              <a:ext uri="{FF2B5EF4-FFF2-40B4-BE49-F238E27FC236}">
                <a16:creationId xmlns:a16="http://schemas.microsoft.com/office/drawing/2014/main" id="{3B29D6C4-7F60-8903-422E-0B88139A1ED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42669" y="2324100"/>
            <a:ext cx="14903582" cy="4876800"/>
          </a:xfrm>
          <a:prstGeom prst="rect">
            <a:avLst/>
          </a:prstGeom>
        </p:spPr>
      </p:pic>
    </p:spTree>
    <p:extLst>
      <p:ext uri="{BB962C8B-B14F-4D97-AF65-F5344CB8AC3E}">
        <p14:creationId xmlns:p14="http://schemas.microsoft.com/office/powerpoint/2010/main" val="20028635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2468863" y="431800"/>
            <a:ext cx="13022341" cy="1164293"/>
          </a:xfrm>
          <a:prstGeom prst="rect">
            <a:avLst/>
          </a:prstGeom>
        </p:spPr>
        <p:txBody>
          <a:bodyPr wrap="square" lIns="0" tIns="0" rIns="0" bIns="0" rtlCol="0" anchor="t">
            <a:spAutoFit/>
          </a:bodyPr>
          <a:lstStyle/>
          <a:p>
            <a:pPr marL="0" lvl="0" indent="0" algn="l">
              <a:lnSpc>
                <a:spcPts val="9799"/>
              </a:lnSpc>
              <a:spcBef>
                <a:spcPct val="0"/>
              </a:spcBef>
            </a:pPr>
            <a:r>
              <a:rPr lang="en-US" sz="6999" b="1" dirty="0">
                <a:solidFill>
                  <a:srgbClr val="282828"/>
                </a:solidFill>
                <a:latin typeface="Montserrat Bold"/>
                <a:ea typeface="Montserrat Bold"/>
                <a:cs typeface="Montserrat Bold"/>
                <a:sym typeface="Montserrat Bold"/>
              </a:rPr>
              <a:t>Generating Molecules?</a:t>
            </a:r>
          </a:p>
        </p:txBody>
      </p:sp>
      <p:grpSp>
        <p:nvGrpSpPr>
          <p:cNvPr id="4" name="Group 4"/>
          <p:cNvGrpSpPr/>
          <p:nvPr/>
        </p:nvGrpSpPr>
        <p:grpSpPr>
          <a:xfrm>
            <a:off x="-877281" y="0"/>
            <a:ext cx="3088591" cy="10287000"/>
            <a:chOff x="0" y="0"/>
            <a:chExt cx="813456" cy="2709333"/>
          </a:xfrm>
        </p:grpSpPr>
        <p:sp>
          <p:nvSpPr>
            <p:cNvPr id="5" name="Freeform 5"/>
            <p:cNvSpPr/>
            <p:nvPr/>
          </p:nvSpPr>
          <p:spPr>
            <a:xfrm>
              <a:off x="0" y="0"/>
              <a:ext cx="813456" cy="2709333"/>
            </a:xfrm>
            <a:custGeom>
              <a:avLst/>
              <a:gdLst/>
              <a:ahLst/>
              <a:cxnLst/>
              <a:rect l="l" t="t" r="r" b="b"/>
              <a:pathLst>
                <a:path w="813456" h="2709333">
                  <a:moveTo>
                    <a:pt x="0" y="0"/>
                  </a:moveTo>
                  <a:lnTo>
                    <a:pt x="813456" y="0"/>
                  </a:lnTo>
                  <a:lnTo>
                    <a:pt x="813456" y="2709333"/>
                  </a:lnTo>
                  <a:lnTo>
                    <a:pt x="0" y="2709333"/>
                  </a:lnTo>
                  <a:close/>
                </a:path>
              </a:pathLst>
            </a:custGeom>
            <a:solidFill>
              <a:srgbClr val="AEE3EF"/>
            </a:solidFill>
            <a:ln cap="sq">
              <a:noFill/>
              <a:prstDash val="solid"/>
              <a:miter/>
            </a:ln>
          </p:spPr>
          <p:txBody>
            <a:bodyPr/>
            <a:lstStyle/>
            <a:p>
              <a:endParaRPr lang="en-US"/>
            </a:p>
          </p:txBody>
        </p:sp>
        <p:sp>
          <p:nvSpPr>
            <p:cNvPr id="6" name="TextBox 6"/>
            <p:cNvSpPr txBox="1"/>
            <p:nvPr/>
          </p:nvSpPr>
          <p:spPr>
            <a:xfrm>
              <a:off x="0" y="-28575"/>
              <a:ext cx="813456" cy="2737908"/>
            </a:xfrm>
            <a:prstGeom prst="rect">
              <a:avLst/>
            </a:prstGeom>
          </p:spPr>
          <p:txBody>
            <a:bodyPr lIns="50800" tIns="50800" rIns="50800" bIns="50800" rtlCol="0" anchor="ctr"/>
            <a:lstStyle/>
            <a:p>
              <a:pPr marL="0" lvl="0" indent="0" algn="ctr">
                <a:lnSpc>
                  <a:spcPts val="2852"/>
                </a:lnSpc>
                <a:spcBef>
                  <a:spcPct val="0"/>
                </a:spcBef>
              </a:pPr>
              <a:endParaRPr/>
            </a:p>
          </p:txBody>
        </p:sp>
      </p:grpSp>
      <p:sp>
        <p:nvSpPr>
          <p:cNvPr id="8" name="Freeform 8"/>
          <p:cNvSpPr/>
          <p:nvPr/>
        </p:nvSpPr>
        <p:spPr>
          <a:xfrm>
            <a:off x="15820015" y="909632"/>
            <a:ext cx="1439285" cy="238136"/>
          </a:xfrm>
          <a:custGeom>
            <a:avLst/>
            <a:gdLst/>
            <a:ahLst/>
            <a:cxnLst/>
            <a:rect l="l" t="t" r="r" b="b"/>
            <a:pathLst>
              <a:path w="1439285" h="238136">
                <a:moveTo>
                  <a:pt x="0" y="0"/>
                </a:moveTo>
                <a:lnTo>
                  <a:pt x="1439285" y="0"/>
                </a:lnTo>
                <a:lnTo>
                  <a:pt x="1439285" y="238136"/>
                </a:lnTo>
                <a:lnTo>
                  <a:pt x="0" y="23813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9" name="Freeform 9"/>
          <p:cNvSpPr/>
          <p:nvPr/>
        </p:nvSpPr>
        <p:spPr>
          <a:xfrm rot="-5400000">
            <a:off x="843214" y="435127"/>
            <a:ext cx="627792" cy="1450780"/>
          </a:xfrm>
          <a:custGeom>
            <a:avLst/>
            <a:gdLst/>
            <a:ahLst/>
            <a:cxnLst/>
            <a:rect l="l" t="t" r="r" b="b"/>
            <a:pathLst>
              <a:path w="627792" h="1450780">
                <a:moveTo>
                  <a:pt x="0" y="0"/>
                </a:moveTo>
                <a:lnTo>
                  <a:pt x="627793" y="0"/>
                </a:lnTo>
                <a:lnTo>
                  <a:pt x="627793" y="1450781"/>
                </a:lnTo>
                <a:lnTo>
                  <a:pt x="0" y="145078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0" name="Freeform 10"/>
          <p:cNvSpPr/>
          <p:nvPr/>
        </p:nvSpPr>
        <p:spPr>
          <a:xfrm rot="5400000">
            <a:off x="16196494" y="8195494"/>
            <a:ext cx="642000" cy="1483613"/>
          </a:xfrm>
          <a:custGeom>
            <a:avLst/>
            <a:gdLst/>
            <a:ahLst/>
            <a:cxnLst/>
            <a:rect l="l" t="t" r="r" b="b"/>
            <a:pathLst>
              <a:path w="642000" h="1483613">
                <a:moveTo>
                  <a:pt x="0" y="0"/>
                </a:moveTo>
                <a:lnTo>
                  <a:pt x="641999" y="0"/>
                </a:lnTo>
                <a:lnTo>
                  <a:pt x="641999" y="1483613"/>
                </a:lnTo>
                <a:lnTo>
                  <a:pt x="0" y="148361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2" name="TextBox 1">
            <a:extLst>
              <a:ext uri="{FF2B5EF4-FFF2-40B4-BE49-F238E27FC236}">
                <a16:creationId xmlns:a16="http://schemas.microsoft.com/office/drawing/2014/main" id="{1AAA9941-C5B1-60EC-BE51-7EA2ADA3A2BF}"/>
              </a:ext>
            </a:extLst>
          </p:cNvPr>
          <p:cNvSpPr txBox="1"/>
          <p:nvPr/>
        </p:nvSpPr>
        <p:spPr>
          <a:xfrm>
            <a:off x="2895600" y="2171700"/>
            <a:ext cx="14363700" cy="7109639"/>
          </a:xfrm>
          <a:prstGeom prst="rect">
            <a:avLst/>
          </a:prstGeom>
          <a:noFill/>
        </p:spPr>
        <p:txBody>
          <a:bodyPr wrap="square" rtlCol="0">
            <a:spAutoFit/>
          </a:bodyPr>
          <a:lstStyle/>
          <a:p>
            <a:r>
              <a:rPr lang="en-US" sz="6000" dirty="0"/>
              <a:t>De Novo Ligand Generation</a:t>
            </a:r>
          </a:p>
          <a:p>
            <a:pPr marL="857250" indent="-857250">
              <a:buFont typeface="Arial" panose="020B0604020202020204" pitchFamily="34" charset="0"/>
              <a:buChar char="•"/>
            </a:pPr>
            <a:r>
              <a:rPr lang="en-US" sz="6000" dirty="0" err="1"/>
              <a:t>DiffSBDD</a:t>
            </a:r>
            <a:r>
              <a:rPr lang="en-US" sz="6000" dirty="0"/>
              <a:t> </a:t>
            </a:r>
            <a:r>
              <a:rPr lang="en-US" sz="3600" dirty="0"/>
              <a:t>(</a:t>
            </a:r>
            <a:r>
              <a:rPr lang="en-US" sz="3600" dirty="0">
                <a:hlinkClick r:id="rId6"/>
              </a:rPr>
              <a:t>https://www.nature.com/articles/s43588-024-00737-x</a:t>
            </a:r>
            <a:r>
              <a:rPr lang="en-US" sz="3600" dirty="0"/>
              <a:t>  -- Published: 09 December 2024)</a:t>
            </a:r>
          </a:p>
          <a:p>
            <a:pPr lvl="1"/>
            <a:endParaRPr lang="en-US" sz="6000" dirty="0"/>
          </a:p>
          <a:p>
            <a:r>
              <a:rPr lang="en-US" sz="6000" dirty="0"/>
              <a:t>Ultra Large Library</a:t>
            </a:r>
          </a:p>
          <a:p>
            <a:pPr marL="1314450" lvl="1" indent="-857250">
              <a:buFont typeface="Arial" panose="020B0604020202020204" pitchFamily="34" charset="0"/>
              <a:buChar char="•"/>
            </a:pPr>
            <a:r>
              <a:rPr lang="en-US" sz="6000" dirty="0" err="1"/>
              <a:t>RosettaVS</a:t>
            </a:r>
            <a:r>
              <a:rPr lang="en-US" sz="6000" dirty="0"/>
              <a:t> </a:t>
            </a:r>
            <a:r>
              <a:rPr lang="en-US" sz="3200" dirty="0"/>
              <a:t>(</a:t>
            </a:r>
            <a:r>
              <a:rPr lang="en-US" sz="3200" dirty="0">
                <a:hlinkClick r:id="rId7"/>
              </a:rPr>
              <a:t>https://doi.org/10.1038/s41467-024-52061-7</a:t>
            </a:r>
            <a:r>
              <a:rPr lang="en-US" sz="3200" dirty="0"/>
              <a:t>)</a:t>
            </a:r>
          </a:p>
          <a:p>
            <a:pPr marL="1314450" lvl="1" indent="-857250">
              <a:buFont typeface="Arial" panose="020B0604020202020204" pitchFamily="34" charset="0"/>
              <a:buChar char="•"/>
            </a:pPr>
            <a:r>
              <a:rPr lang="en-US" sz="6000" dirty="0" err="1"/>
              <a:t>REvoLD</a:t>
            </a:r>
            <a:r>
              <a:rPr lang="en-US" sz="6000" dirty="0"/>
              <a:t> </a:t>
            </a:r>
            <a:r>
              <a:rPr lang="en-US" sz="4400" dirty="0"/>
              <a:t>(</a:t>
            </a:r>
            <a:r>
              <a:rPr lang="en-US" sz="4400" dirty="0">
                <a:hlinkClick r:id="rId8"/>
              </a:rPr>
              <a:t>https://arxiv.org/abs/2404.17329</a:t>
            </a:r>
            <a:r>
              <a:rPr lang="en-US" sz="4400" dirty="0"/>
              <a:t>)</a:t>
            </a:r>
          </a:p>
          <a:p>
            <a:pPr marL="1314450" lvl="1" indent="-857250">
              <a:buFont typeface="Arial" panose="020B0604020202020204" pitchFamily="34" charset="0"/>
              <a:buChar char="•"/>
            </a:pPr>
            <a:r>
              <a:rPr lang="en-US" sz="6000" dirty="0" err="1"/>
              <a:t>RosettaAMRLD</a:t>
            </a:r>
            <a:r>
              <a:rPr lang="en-US" sz="6000" dirty="0"/>
              <a:t> (in preparation)</a:t>
            </a:r>
          </a:p>
        </p:txBody>
      </p:sp>
      <p:grpSp>
        <p:nvGrpSpPr>
          <p:cNvPr id="7" name="Group 6">
            <a:extLst>
              <a:ext uri="{FF2B5EF4-FFF2-40B4-BE49-F238E27FC236}">
                <a16:creationId xmlns:a16="http://schemas.microsoft.com/office/drawing/2014/main" id="{D7135133-60C2-6790-A424-E05D73545998}"/>
              </a:ext>
            </a:extLst>
          </p:cNvPr>
          <p:cNvGrpSpPr/>
          <p:nvPr/>
        </p:nvGrpSpPr>
        <p:grpSpPr>
          <a:xfrm>
            <a:off x="9372600" y="5295900"/>
            <a:ext cx="3048000" cy="979453"/>
            <a:chOff x="1133061" y="1928192"/>
            <a:chExt cx="4144617" cy="1331843"/>
          </a:xfrm>
        </p:grpSpPr>
        <p:sp>
          <p:nvSpPr>
            <p:cNvPr id="11" name="Rectangle 10">
              <a:extLst>
                <a:ext uri="{FF2B5EF4-FFF2-40B4-BE49-F238E27FC236}">
                  <a16:creationId xmlns:a16="http://schemas.microsoft.com/office/drawing/2014/main" id="{785F6119-3FB2-7B2A-A48F-87C09F7C2869}"/>
                </a:ext>
              </a:extLst>
            </p:cNvPr>
            <p:cNvSpPr/>
            <p:nvPr/>
          </p:nvSpPr>
          <p:spPr>
            <a:xfrm>
              <a:off x="1133061" y="1928192"/>
              <a:ext cx="4144617" cy="1331843"/>
            </a:xfrm>
            <a:prstGeom prst="rect">
              <a:avLst/>
            </a:prstGeom>
            <a:solidFill>
              <a:srgbClr val="0076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12" name="Graphic 11">
              <a:extLst>
                <a:ext uri="{FF2B5EF4-FFF2-40B4-BE49-F238E27FC236}">
                  <a16:creationId xmlns:a16="http://schemas.microsoft.com/office/drawing/2014/main" id="{AD40E399-C10F-4808-50B1-B5FD91DE2AB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361661" y="2109994"/>
              <a:ext cx="2096882" cy="1048441"/>
            </a:xfrm>
            <a:prstGeom prst="rect">
              <a:avLst/>
            </a:prstGeom>
          </p:spPr>
        </p:pic>
        <p:sp>
          <p:nvSpPr>
            <p:cNvPr id="13" name="TextBox 12">
              <a:extLst>
                <a:ext uri="{FF2B5EF4-FFF2-40B4-BE49-F238E27FC236}">
                  <a16:creationId xmlns:a16="http://schemas.microsoft.com/office/drawing/2014/main" id="{AF02DB7C-6FDD-D064-DEEB-235D4FA9BCB9}"/>
                </a:ext>
              </a:extLst>
            </p:cNvPr>
            <p:cNvSpPr txBox="1"/>
            <p:nvPr/>
          </p:nvSpPr>
          <p:spPr>
            <a:xfrm>
              <a:off x="3575778" y="2109994"/>
              <a:ext cx="1660436" cy="962571"/>
            </a:xfrm>
            <a:prstGeom prst="rect">
              <a:avLst/>
            </a:prstGeom>
            <a:noFill/>
          </p:spPr>
          <p:txBody>
            <a:bodyPr wrap="none" rtlCol="0">
              <a:spAutoFit/>
            </a:bodyPr>
            <a:lstStyle/>
            <a:p>
              <a:r>
                <a:rPr lang="en-US" sz="4000" i="1" dirty="0">
                  <a:solidFill>
                    <a:schemeClr val="bg2">
                      <a:lumMod val="20000"/>
                      <a:lumOff val="80000"/>
                    </a:schemeClr>
                  </a:solidFill>
                </a:rPr>
                <a:t>REAL</a:t>
              </a:r>
            </a:p>
          </p:txBody>
        </p:sp>
      </p:grpSp>
    </p:spTree>
    <p:extLst>
      <p:ext uri="{BB962C8B-B14F-4D97-AF65-F5344CB8AC3E}">
        <p14:creationId xmlns:p14="http://schemas.microsoft.com/office/powerpoint/2010/main" val="2756476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2632882" y="2789146"/>
            <a:ext cx="8914754" cy="833049"/>
          </a:xfrm>
          <a:prstGeom prst="rect">
            <a:avLst/>
          </a:prstGeom>
        </p:spPr>
        <p:txBody>
          <a:bodyPr lIns="0" tIns="0" rIns="0" bIns="0" rtlCol="0" anchor="t">
            <a:spAutoFit/>
          </a:bodyPr>
          <a:lstStyle/>
          <a:p>
            <a:pPr marL="0" lvl="0" indent="0" algn="l">
              <a:lnSpc>
                <a:spcPts val="3359"/>
              </a:lnSpc>
              <a:spcBef>
                <a:spcPct val="0"/>
              </a:spcBef>
            </a:pPr>
            <a:r>
              <a:rPr lang="en-US" sz="2399" dirty="0">
                <a:solidFill>
                  <a:srgbClr val="282828"/>
                </a:solidFill>
                <a:latin typeface="Arial"/>
                <a:ea typeface="Arial"/>
                <a:cs typeface="Arial"/>
                <a:sym typeface="Arial"/>
              </a:rPr>
              <a:t>In</a:t>
            </a:r>
            <a:r>
              <a:rPr lang="en-US" sz="2399" u="none" strike="noStrike" dirty="0">
                <a:solidFill>
                  <a:srgbClr val="282828"/>
                </a:solidFill>
                <a:latin typeface="Arial"/>
                <a:ea typeface="Arial"/>
                <a:cs typeface="Arial"/>
                <a:sym typeface="Arial"/>
              </a:rPr>
              <a:t>hibitor of neuraminidase for treatment of influenza. Binds non-covalently to active site of enzyme and blocks activity/binding.</a:t>
            </a:r>
          </a:p>
        </p:txBody>
      </p:sp>
      <p:sp>
        <p:nvSpPr>
          <p:cNvPr id="3" name="TextBox 3"/>
          <p:cNvSpPr txBox="1"/>
          <p:nvPr/>
        </p:nvSpPr>
        <p:spPr>
          <a:xfrm>
            <a:off x="2468863" y="431800"/>
            <a:ext cx="13022341" cy="1193800"/>
          </a:xfrm>
          <a:prstGeom prst="rect">
            <a:avLst/>
          </a:prstGeom>
        </p:spPr>
        <p:txBody>
          <a:bodyPr wrap="square" lIns="0" tIns="0" rIns="0" bIns="0" rtlCol="0" anchor="t">
            <a:spAutoFit/>
          </a:bodyPr>
          <a:lstStyle/>
          <a:p>
            <a:pPr marL="0" lvl="0" indent="0" algn="l">
              <a:lnSpc>
                <a:spcPts val="9799"/>
              </a:lnSpc>
              <a:spcBef>
                <a:spcPct val="0"/>
              </a:spcBef>
            </a:pPr>
            <a:r>
              <a:rPr lang="en-US" sz="6999" b="1">
                <a:solidFill>
                  <a:srgbClr val="282828"/>
                </a:solidFill>
                <a:latin typeface="Montserrat Bold"/>
                <a:ea typeface="Montserrat Bold"/>
                <a:cs typeface="Montserrat Bold"/>
                <a:sym typeface="Montserrat Bold"/>
              </a:rPr>
              <a:t>Today’s Tutorial</a:t>
            </a:r>
            <a:endParaRPr lang="en-US" sz="6999" b="1" dirty="0">
              <a:solidFill>
                <a:srgbClr val="282828"/>
              </a:solidFill>
              <a:latin typeface="Montserrat Bold"/>
              <a:ea typeface="Montserrat Bold"/>
              <a:cs typeface="Montserrat Bold"/>
              <a:sym typeface="Montserrat Bold"/>
            </a:endParaRPr>
          </a:p>
        </p:txBody>
      </p:sp>
      <p:grpSp>
        <p:nvGrpSpPr>
          <p:cNvPr id="4" name="Group 4"/>
          <p:cNvGrpSpPr/>
          <p:nvPr/>
        </p:nvGrpSpPr>
        <p:grpSpPr>
          <a:xfrm>
            <a:off x="-877281" y="0"/>
            <a:ext cx="3088591" cy="10287000"/>
            <a:chOff x="0" y="0"/>
            <a:chExt cx="813456" cy="2709333"/>
          </a:xfrm>
        </p:grpSpPr>
        <p:sp>
          <p:nvSpPr>
            <p:cNvPr id="5" name="Freeform 5"/>
            <p:cNvSpPr/>
            <p:nvPr/>
          </p:nvSpPr>
          <p:spPr>
            <a:xfrm>
              <a:off x="0" y="0"/>
              <a:ext cx="813456" cy="2709333"/>
            </a:xfrm>
            <a:custGeom>
              <a:avLst/>
              <a:gdLst/>
              <a:ahLst/>
              <a:cxnLst/>
              <a:rect l="l" t="t" r="r" b="b"/>
              <a:pathLst>
                <a:path w="813456" h="2709333">
                  <a:moveTo>
                    <a:pt x="0" y="0"/>
                  </a:moveTo>
                  <a:lnTo>
                    <a:pt x="813456" y="0"/>
                  </a:lnTo>
                  <a:lnTo>
                    <a:pt x="813456" y="2709333"/>
                  </a:lnTo>
                  <a:lnTo>
                    <a:pt x="0" y="2709333"/>
                  </a:lnTo>
                  <a:close/>
                </a:path>
              </a:pathLst>
            </a:custGeom>
            <a:solidFill>
              <a:srgbClr val="AEE3EF"/>
            </a:solidFill>
            <a:ln cap="sq">
              <a:noFill/>
              <a:prstDash val="solid"/>
              <a:miter/>
            </a:ln>
          </p:spPr>
          <p:txBody>
            <a:bodyPr/>
            <a:lstStyle/>
            <a:p>
              <a:endParaRPr lang="en-US"/>
            </a:p>
          </p:txBody>
        </p:sp>
        <p:sp>
          <p:nvSpPr>
            <p:cNvPr id="6" name="TextBox 6"/>
            <p:cNvSpPr txBox="1"/>
            <p:nvPr/>
          </p:nvSpPr>
          <p:spPr>
            <a:xfrm>
              <a:off x="0" y="-28575"/>
              <a:ext cx="813456" cy="2737908"/>
            </a:xfrm>
            <a:prstGeom prst="rect">
              <a:avLst/>
            </a:prstGeom>
          </p:spPr>
          <p:txBody>
            <a:bodyPr lIns="50800" tIns="50800" rIns="50800" bIns="50800" rtlCol="0" anchor="ctr"/>
            <a:lstStyle/>
            <a:p>
              <a:pPr marL="0" lvl="0" indent="0" algn="ctr">
                <a:lnSpc>
                  <a:spcPts val="2852"/>
                </a:lnSpc>
                <a:spcBef>
                  <a:spcPct val="0"/>
                </a:spcBef>
              </a:pPr>
              <a:endParaRPr/>
            </a:p>
          </p:txBody>
        </p:sp>
      </p:grpSp>
      <p:sp>
        <p:nvSpPr>
          <p:cNvPr id="8" name="Freeform 8"/>
          <p:cNvSpPr/>
          <p:nvPr/>
        </p:nvSpPr>
        <p:spPr>
          <a:xfrm>
            <a:off x="15820015" y="909632"/>
            <a:ext cx="1439285" cy="238136"/>
          </a:xfrm>
          <a:custGeom>
            <a:avLst/>
            <a:gdLst/>
            <a:ahLst/>
            <a:cxnLst/>
            <a:rect l="l" t="t" r="r" b="b"/>
            <a:pathLst>
              <a:path w="1439285" h="238136">
                <a:moveTo>
                  <a:pt x="0" y="0"/>
                </a:moveTo>
                <a:lnTo>
                  <a:pt x="1439285" y="0"/>
                </a:lnTo>
                <a:lnTo>
                  <a:pt x="1439285" y="238136"/>
                </a:lnTo>
                <a:lnTo>
                  <a:pt x="0" y="23813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9" name="Freeform 9"/>
          <p:cNvSpPr/>
          <p:nvPr/>
        </p:nvSpPr>
        <p:spPr>
          <a:xfrm rot="-5400000">
            <a:off x="843214" y="435127"/>
            <a:ext cx="627792" cy="1450780"/>
          </a:xfrm>
          <a:custGeom>
            <a:avLst/>
            <a:gdLst/>
            <a:ahLst/>
            <a:cxnLst/>
            <a:rect l="l" t="t" r="r" b="b"/>
            <a:pathLst>
              <a:path w="627792" h="1450780">
                <a:moveTo>
                  <a:pt x="0" y="0"/>
                </a:moveTo>
                <a:lnTo>
                  <a:pt x="627793" y="0"/>
                </a:lnTo>
                <a:lnTo>
                  <a:pt x="627793" y="1450781"/>
                </a:lnTo>
                <a:lnTo>
                  <a:pt x="0" y="145078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0" name="Freeform 10"/>
          <p:cNvSpPr/>
          <p:nvPr/>
        </p:nvSpPr>
        <p:spPr>
          <a:xfrm rot="5400000">
            <a:off x="16196494" y="8195494"/>
            <a:ext cx="642000" cy="1483613"/>
          </a:xfrm>
          <a:custGeom>
            <a:avLst/>
            <a:gdLst/>
            <a:ahLst/>
            <a:cxnLst/>
            <a:rect l="l" t="t" r="r" b="b"/>
            <a:pathLst>
              <a:path w="642000" h="1483613">
                <a:moveTo>
                  <a:pt x="0" y="0"/>
                </a:moveTo>
                <a:lnTo>
                  <a:pt x="641999" y="0"/>
                </a:lnTo>
                <a:lnTo>
                  <a:pt x="641999" y="1483613"/>
                </a:lnTo>
                <a:lnTo>
                  <a:pt x="0" y="148361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1" name="TextBox 11"/>
          <p:cNvSpPr txBox="1"/>
          <p:nvPr/>
        </p:nvSpPr>
        <p:spPr>
          <a:xfrm>
            <a:off x="2597074" y="1946132"/>
            <a:ext cx="4417025" cy="585930"/>
          </a:xfrm>
          <a:prstGeom prst="rect">
            <a:avLst/>
          </a:prstGeom>
        </p:spPr>
        <p:txBody>
          <a:bodyPr wrap="square" lIns="0" tIns="0" rIns="0" bIns="0" rtlCol="0" anchor="t">
            <a:spAutoFit/>
          </a:bodyPr>
          <a:lstStyle/>
          <a:p>
            <a:pPr marL="0" lvl="0" indent="0" algn="just">
              <a:lnSpc>
                <a:spcPts val="5039"/>
              </a:lnSpc>
              <a:spcBef>
                <a:spcPct val="0"/>
              </a:spcBef>
            </a:pPr>
            <a:r>
              <a:rPr lang="en-US" sz="3599" dirty="0">
                <a:solidFill>
                  <a:srgbClr val="03617B"/>
                </a:solidFill>
                <a:latin typeface="Arial"/>
                <a:ea typeface="Arial"/>
                <a:cs typeface="Arial"/>
                <a:sym typeface="Arial"/>
              </a:rPr>
              <a:t>Tamiflu (Oseltamivir)</a:t>
            </a:r>
          </a:p>
        </p:txBody>
      </p:sp>
      <p:pic>
        <p:nvPicPr>
          <p:cNvPr id="16" name="Picture 15">
            <a:extLst>
              <a:ext uri="{FF2B5EF4-FFF2-40B4-BE49-F238E27FC236}">
                <a16:creationId xmlns:a16="http://schemas.microsoft.com/office/drawing/2014/main" id="{4ACDDFB5-0739-28D4-A4ED-3CCB53DDB811}"/>
              </a:ext>
            </a:extLst>
          </p:cNvPr>
          <p:cNvPicPr>
            <a:picLocks noChangeAspect="1"/>
          </p:cNvPicPr>
          <p:nvPr/>
        </p:nvPicPr>
        <p:blipFill>
          <a:blip r:embed="rId6">
            <a:extLst>
              <a:ext uri="{28A0092B-C50C-407E-A947-70E740481C1C}">
                <a14:useLocalDpi xmlns:a14="http://schemas.microsoft.com/office/drawing/2010/main" val="0"/>
              </a:ext>
            </a:extLst>
          </a:blip>
          <a:srcRect l="8699" t="6093" r="35955"/>
          <a:stretch/>
        </p:blipFill>
        <p:spPr>
          <a:xfrm>
            <a:off x="7444085" y="4385023"/>
            <a:ext cx="4945751" cy="5051541"/>
          </a:xfrm>
          <a:prstGeom prst="rect">
            <a:avLst/>
          </a:prstGeom>
        </p:spPr>
      </p:pic>
      <p:pic>
        <p:nvPicPr>
          <p:cNvPr id="18" name="Picture 17">
            <a:extLst>
              <a:ext uri="{FF2B5EF4-FFF2-40B4-BE49-F238E27FC236}">
                <a16:creationId xmlns:a16="http://schemas.microsoft.com/office/drawing/2014/main" id="{490B5C2D-938F-CA83-8703-AFB6EDF1E646}"/>
              </a:ext>
            </a:extLst>
          </p:cNvPr>
          <p:cNvPicPr>
            <a:picLocks noChangeAspect="1"/>
          </p:cNvPicPr>
          <p:nvPr/>
        </p:nvPicPr>
        <p:blipFill>
          <a:blip r:embed="rId7">
            <a:extLst>
              <a:ext uri="{28A0092B-C50C-407E-A947-70E740481C1C}">
                <a14:useLocalDpi xmlns:a14="http://schemas.microsoft.com/office/drawing/2010/main" val="0"/>
              </a:ext>
            </a:extLst>
          </a:blip>
          <a:srcRect l="9611" r="35546"/>
          <a:stretch/>
        </p:blipFill>
        <p:spPr>
          <a:xfrm>
            <a:off x="2492596" y="4176155"/>
            <a:ext cx="4670203" cy="5223558"/>
          </a:xfrm>
          <a:prstGeom prst="rect">
            <a:avLst/>
          </a:prstGeom>
        </p:spPr>
      </p:pic>
      <p:pic>
        <p:nvPicPr>
          <p:cNvPr id="20" name="Picture 19">
            <a:extLst>
              <a:ext uri="{FF2B5EF4-FFF2-40B4-BE49-F238E27FC236}">
                <a16:creationId xmlns:a16="http://schemas.microsoft.com/office/drawing/2014/main" id="{5F9B67E9-315B-2C2D-1B78-8B3AC723B85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115800" y="1906856"/>
            <a:ext cx="4945751" cy="2975178"/>
          </a:xfrm>
          <a:prstGeom prst="rect">
            <a:avLst/>
          </a:prstGeom>
        </p:spPr>
      </p:pic>
      <p:sp>
        <p:nvSpPr>
          <p:cNvPr id="21" name="Oval 20">
            <a:extLst>
              <a:ext uri="{FF2B5EF4-FFF2-40B4-BE49-F238E27FC236}">
                <a16:creationId xmlns:a16="http://schemas.microsoft.com/office/drawing/2014/main" id="{F9F471CF-632E-2855-4134-ACDD91F61090}"/>
              </a:ext>
            </a:extLst>
          </p:cNvPr>
          <p:cNvSpPr/>
          <p:nvPr/>
        </p:nvSpPr>
        <p:spPr>
          <a:xfrm>
            <a:off x="15655118" y="2288645"/>
            <a:ext cx="1439285" cy="1383098"/>
          </a:xfrm>
          <a:prstGeom prst="ellipse">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C6730DBF-CDAA-5E83-E18B-4AEF2AE6F3F1}"/>
              </a:ext>
            </a:extLst>
          </p:cNvPr>
          <p:cNvSpPr/>
          <p:nvPr/>
        </p:nvSpPr>
        <p:spPr>
          <a:xfrm>
            <a:off x="14268493" y="3965923"/>
            <a:ext cx="914400" cy="838200"/>
          </a:xfrm>
          <a:prstGeom prst="ellipse">
            <a:avLst/>
          </a:prstGeom>
          <a:noFill/>
          <a:ln w="571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29057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2468863" y="431800"/>
            <a:ext cx="13022341" cy="1164293"/>
          </a:xfrm>
          <a:prstGeom prst="rect">
            <a:avLst/>
          </a:prstGeom>
        </p:spPr>
        <p:txBody>
          <a:bodyPr wrap="square" lIns="0" tIns="0" rIns="0" bIns="0" rtlCol="0" anchor="t">
            <a:spAutoFit/>
          </a:bodyPr>
          <a:lstStyle/>
          <a:p>
            <a:pPr marL="0" lvl="0" indent="0" algn="l">
              <a:lnSpc>
                <a:spcPts val="9799"/>
              </a:lnSpc>
              <a:spcBef>
                <a:spcPct val="0"/>
              </a:spcBef>
            </a:pPr>
            <a:r>
              <a:rPr lang="en-US" sz="6999" b="1" dirty="0">
                <a:solidFill>
                  <a:srgbClr val="282828"/>
                </a:solidFill>
                <a:latin typeface="Montserrat Bold"/>
                <a:ea typeface="Montserrat Bold"/>
                <a:cs typeface="Montserrat Bold"/>
                <a:sym typeface="Montserrat Bold"/>
              </a:rPr>
              <a:t>Ligand Docking</a:t>
            </a:r>
          </a:p>
        </p:txBody>
      </p:sp>
      <p:grpSp>
        <p:nvGrpSpPr>
          <p:cNvPr id="4" name="Group 4"/>
          <p:cNvGrpSpPr/>
          <p:nvPr/>
        </p:nvGrpSpPr>
        <p:grpSpPr>
          <a:xfrm>
            <a:off x="-877281" y="0"/>
            <a:ext cx="3088591" cy="10287000"/>
            <a:chOff x="0" y="0"/>
            <a:chExt cx="813456" cy="2709333"/>
          </a:xfrm>
        </p:grpSpPr>
        <p:sp>
          <p:nvSpPr>
            <p:cNvPr id="5" name="Freeform 5"/>
            <p:cNvSpPr/>
            <p:nvPr/>
          </p:nvSpPr>
          <p:spPr>
            <a:xfrm>
              <a:off x="0" y="0"/>
              <a:ext cx="813456" cy="2709333"/>
            </a:xfrm>
            <a:custGeom>
              <a:avLst/>
              <a:gdLst/>
              <a:ahLst/>
              <a:cxnLst/>
              <a:rect l="l" t="t" r="r" b="b"/>
              <a:pathLst>
                <a:path w="813456" h="2709333">
                  <a:moveTo>
                    <a:pt x="0" y="0"/>
                  </a:moveTo>
                  <a:lnTo>
                    <a:pt x="813456" y="0"/>
                  </a:lnTo>
                  <a:lnTo>
                    <a:pt x="813456" y="2709333"/>
                  </a:lnTo>
                  <a:lnTo>
                    <a:pt x="0" y="2709333"/>
                  </a:lnTo>
                  <a:close/>
                </a:path>
              </a:pathLst>
            </a:custGeom>
            <a:solidFill>
              <a:srgbClr val="AEE3EF"/>
            </a:solidFill>
            <a:ln cap="sq">
              <a:noFill/>
              <a:prstDash val="solid"/>
              <a:miter/>
            </a:ln>
          </p:spPr>
          <p:txBody>
            <a:bodyPr/>
            <a:lstStyle/>
            <a:p>
              <a:endParaRPr lang="en-US"/>
            </a:p>
          </p:txBody>
        </p:sp>
        <p:sp>
          <p:nvSpPr>
            <p:cNvPr id="6" name="TextBox 6"/>
            <p:cNvSpPr txBox="1"/>
            <p:nvPr/>
          </p:nvSpPr>
          <p:spPr>
            <a:xfrm>
              <a:off x="0" y="-28575"/>
              <a:ext cx="813456" cy="2737908"/>
            </a:xfrm>
            <a:prstGeom prst="rect">
              <a:avLst/>
            </a:prstGeom>
          </p:spPr>
          <p:txBody>
            <a:bodyPr lIns="50800" tIns="50800" rIns="50800" bIns="50800" rtlCol="0" anchor="ctr"/>
            <a:lstStyle/>
            <a:p>
              <a:pPr marL="0" lvl="0" indent="0" algn="ctr">
                <a:lnSpc>
                  <a:spcPts val="2852"/>
                </a:lnSpc>
                <a:spcBef>
                  <a:spcPct val="0"/>
                </a:spcBef>
              </a:pPr>
              <a:endParaRPr/>
            </a:p>
          </p:txBody>
        </p:sp>
      </p:grpSp>
      <p:sp>
        <p:nvSpPr>
          <p:cNvPr id="8" name="Freeform 8"/>
          <p:cNvSpPr/>
          <p:nvPr/>
        </p:nvSpPr>
        <p:spPr>
          <a:xfrm>
            <a:off x="15820015" y="909632"/>
            <a:ext cx="1439285" cy="238136"/>
          </a:xfrm>
          <a:custGeom>
            <a:avLst/>
            <a:gdLst/>
            <a:ahLst/>
            <a:cxnLst/>
            <a:rect l="l" t="t" r="r" b="b"/>
            <a:pathLst>
              <a:path w="1439285" h="238136">
                <a:moveTo>
                  <a:pt x="0" y="0"/>
                </a:moveTo>
                <a:lnTo>
                  <a:pt x="1439285" y="0"/>
                </a:lnTo>
                <a:lnTo>
                  <a:pt x="1439285" y="238136"/>
                </a:lnTo>
                <a:lnTo>
                  <a:pt x="0" y="23813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9" name="Freeform 9"/>
          <p:cNvSpPr/>
          <p:nvPr/>
        </p:nvSpPr>
        <p:spPr>
          <a:xfrm rot="-5400000">
            <a:off x="843214" y="435127"/>
            <a:ext cx="627792" cy="1450780"/>
          </a:xfrm>
          <a:custGeom>
            <a:avLst/>
            <a:gdLst/>
            <a:ahLst/>
            <a:cxnLst/>
            <a:rect l="l" t="t" r="r" b="b"/>
            <a:pathLst>
              <a:path w="627792" h="1450780">
                <a:moveTo>
                  <a:pt x="0" y="0"/>
                </a:moveTo>
                <a:lnTo>
                  <a:pt x="627793" y="0"/>
                </a:lnTo>
                <a:lnTo>
                  <a:pt x="627793" y="1450781"/>
                </a:lnTo>
                <a:lnTo>
                  <a:pt x="0" y="145078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0" name="Freeform 10"/>
          <p:cNvSpPr/>
          <p:nvPr/>
        </p:nvSpPr>
        <p:spPr>
          <a:xfrm rot="5400000">
            <a:off x="16196494" y="8195494"/>
            <a:ext cx="642000" cy="1483613"/>
          </a:xfrm>
          <a:custGeom>
            <a:avLst/>
            <a:gdLst/>
            <a:ahLst/>
            <a:cxnLst/>
            <a:rect l="l" t="t" r="r" b="b"/>
            <a:pathLst>
              <a:path w="642000" h="1483613">
                <a:moveTo>
                  <a:pt x="0" y="0"/>
                </a:moveTo>
                <a:lnTo>
                  <a:pt x="641999" y="0"/>
                </a:lnTo>
                <a:lnTo>
                  <a:pt x="641999" y="1483613"/>
                </a:lnTo>
                <a:lnTo>
                  <a:pt x="0" y="148361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pic>
        <p:nvPicPr>
          <p:cNvPr id="14" name="Picture 13">
            <a:extLst>
              <a:ext uri="{FF2B5EF4-FFF2-40B4-BE49-F238E27FC236}">
                <a16:creationId xmlns:a16="http://schemas.microsoft.com/office/drawing/2014/main" id="{D29871F2-2D5D-944A-3E1E-0998BDA1B414}"/>
              </a:ext>
            </a:extLst>
          </p:cNvPr>
          <p:cNvPicPr>
            <a:picLocks noChangeAspect="1"/>
          </p:cNvPicPr>
          <p:nvPr/>
        </p:nvPicPr>
        <p:blipFill>
          <a:blip r:embed="rId6"/>
          <a:srcRect b="48774"/>
          <a:stretch/>
        </p:blipFill>
        <p:spPr>
          <a:xfrm>
            <a:off x="2506962" y="2019301"/>
            <a:ext cx="11209037" cy="3810000"/>
          </a:xfrm>
          <a:prstGeom prst="rect">
            <a:avLst/>
          </a:prstGeom>
        </p:spPr>
      </p:pic>
      <p:sp>
        <p:nvSpPr>
          <p:cNvPr id="15" name="TextBox 14">
            <a:extLst>
              <a:ext uri="{FF2B5EF4-FFF2-40B4-BE49-F238E27FC236}">
                <a16:creationId xmlns:a16="http://schemas.microsoft.com/office/drawing/2014/main" id="{69E31315-B24C-26E6-01EF-8D937E71555C}"/>
              </a:ext>
            </a:extLst>
          </p:cNvPr>
          <p:cNvSpPr txBox="1"/>
          <p:nvPr/>
        </p:nvSpPr>
        <p:spPr>
          <a:xfrm>
            <a:off x="2545062" y="9701311"/>
            <a:ext cx="3724096" cy="369332"/>
          </a:xfrm>
          <a:prstGeom prst="rect">
            <a:avLst/>
          </a:prstGeom>
          <a:noFill/>
        </p:spPr>
        <p:txBody>
          <a:bodyPr wrap="none" rtlCol="0">
            <a:spAutoFit/>
          </a:bodyPr>
          <a:lstStyle/>
          <a:p>
            <a:r>
              <a:rPr lang="en-US" dirty="0" err="1">
                <a:latin typeface="Arial" panose="020B0604020202020204" pitchFamily="34" charset="0"/>
                <a:cs typeface="Arial" panose="020B0604020202020204" pitchFamily="34" charset="0"/>
              </a:rPr>
              <a:t>Scigenis</a:t>
            </a:r>
            <a:r>
              <a:rPr lang="en-US" dirty="0">
                <a:latin typeface="Arial" panose="020B0604020202020204" pitchFamily="34" charset="0"/>
                <a:cs typeface="Arial" panose="020B0604020202020204" pitchFamily="34" charset="0"/>
              </a:rPr>
              <a:t>, via Wikimedia Commons</a:t>
            </a:r>
          </a:p>
        </p:txBody>
      </p:sp>
    </p:spTree>
    <p:extLst>
      <p:ext uri="{BB962C8B-B14F-4D97-AF65-F5344CB8AC3E}">
        <p14:creationId xmlns:p14="http://schemas.microsoft.com/office/powerpoint/2010/main" val="41030870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2468863" y="431800"/>
            <a:ext cx="13456937" cy="1193800"/>
          </a:xfrm>
          <a:prstGeom prst="rect">
            <a:avLst/>
          </a:prstGeom>
        </p:spPr>
        <p:txBody>
          <a:bodyPr wrap="square" lIns="0" tIns="0" rIns="0" bIns="0" rtlCol="0" anchor="t">
            <a:spAutoFit/>
          </a:bodyPr>
          <a:lstStyle/>
          <a:p>
            <a:pPr marL="0" lvl="0" indent="0" algn="l">
              <a:lnSpc>
                <a:spcPts val="9799"/>
              </a:lnSpc>
              <a:spcBef>
                <a:spcPct val="0"/>
              </a:spcBef>
            </a:pPr>
            <a:r>
              <a:rPr lang="en-US" sz="6999" b="1" dirty="0">
                <a:solidFill>
                  <a:srgbClr val="282828"/>
                </a:solidFill>
                <a:latin typeface="Montserrat Bold"/>
                <a:ea typeface="Montserrat Bold"/>
                <a:cs typeface="Montserrat Bold"/>
                <a:sym typeface="Montserrat Bold"/>
              </a:rPr>
              <a:t>Want More?</a:t>
            </a:r>
          </a:p>
        </p:txBody>
      </p:sp>
      <p:grpSp>
        <p:nvGrpSpPr>
          <p:cNvPr id="4" name="Group 4"/>
          <p:cNvGrpSpPr/>
          <p:nvPr/>
        </p:nvGrpSpPr>
        <p:grpSpPr>
          <a:xfrm>
            <a:off x="-877281" y="0"/>
            <a:ext cx="3088591" cy="10287000"/>
            <a:chOff x="0" y="0"/>
            <a:chExt cx="813456" cy="2709333"/>
          </a:xfrm>
        </p:grpSpPr>
        <p:sp>
          <p:nvSpPr>
            <p:cNvPr id="5" name="Freeform 5"/>
            <p:cNvSpPr/>
            <p:nvPr/>
          </p:nvSpPr>
          <p:spPr>
            <a:xfrm>
              <a:off x="0" y="0"/>
              <a:ext cx="813456" cy="2709333"/>
            </a:xfrm>
            <a:custGeom>
              <a:avLst/>
              <a:gdLst/>
              <a:ahLst/>
              <a:cxnLst/>
              <a:rect l="l" t="t" r="r" b="b"/>
              <a:pathLst>
                <a:path w="813456" h="2709333">
                  <a:moveTo>
                    <a:pt x="0" y="0"/>
                  </a:moveTo>
                  <a:lnTo>
                    <a:pt x="813456" y="0"/>
                  </a:lnTo>
                  <a:lnTo>
                    <a:pt x="813456" y="2709333"/>
                  </a:lnTo>
                  <a:lnTo>
                    <a:pt x="0" y="2709333"/>
                  </a:lnTo>
                  <a:close/>
                </a:path>
              </a:pathLst>
            </a:custGeom>
            <a:solidFill>
              <a:srgbClr val="AEE3EF"/>
            </a:solidFill>
            <a:ln cap="sq">
              <a:noFill/>
              <a:prstDash val="solid"/>
              <a:miter/>
            </a:ln>
          </p:spPr>
          <p:txBody>
            <a:bodyPr/>
            <a:lstStyle/>
            <a:p>
              <a:endParaRPr lang="en-US"/>
            </a:p>
          </p:txBody>
        </p:sp>
        <p:sp>
          <p:nvSpPr>
            <p:cNvPr id="6" name="TextBox 6"/>
            <p:cNvSpPr txBox="1"/>
            <p:nvPr/>
          </p:nvSpPr>
          <p:spPr>
            <a:xfrm>
              <a:off x="0" y="-28575"/>
              <a:ext cx="813456" cy="2737908"/>
            </a:xfrm>
            <a:prstGeom prst="rect">
              <a:avLst/>
            </a:prstGeom>
          </p:spPr>
          <p:txBody>
            <a:bodyPr lIns="50800" tIns="50800" rIns="50800" bIns="50800" rtlCol="0" anchor="ctr"/>
            <a:lstStyle/>
            <a:p>
              <a:pPr marL="0" lvl="0" indent="0" algn="ctr">
                <a:lnSpc>
                  <a:spcPts val="2852"/>
                </a:lnSpc>
                <a:spcBef>
                  <a:spcPct val="0"/>
                </a:spcBef>
              </a:pPr>
              <a:endParaRPr/>
            </a:p>
          </p:txBody>
        </p:sp>
      </p:grpSp>
      <p:sp>
        <p:nvSpPr>
          <p:cNvPr id="8" name="Freeform 8"/>
          <p:cNvSpPr/>
          <p:nvPr/>
        </p:nvSpPr>
        <p:spPr>
          <a:xfrm>
            <a:off x="15820015" y="909632"/>
            <a:ext cx="1439285" cy="238136"/>
          </a:xfrm>
          <a:custGeom>
            <a:avLst/>
            <a:gdLst/>
            <a:ahLst/>
            <a:cxnLst/>
            <a:rect l="l" t="t" r="r" b="b"/>
            <a:pathLst>
              <a:path w="1439285" h="238136">
                <a:moveTo>
                  <a:pt x="0" y="0"/>
                </a:moveTo>
                <a:lnTo>
                  <a:pt x="1439285" y="0"/>
                </a:lnTo>
                <a:lnTo>
                  <a:pt x="1439285" y="238136"/>
                </a:lnTo>
                <a:lnTo>
                  <a:pt x="0" y="23813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9" name="Freeform 9"/>
          <p:cNvSpPr/>
          <p:nvPr/>
        </p:nvSpPr>
        <p:spPr>
          <a:xfrm rot="-5400000">
            <a:off x="843214" y="435127"/>
            <a:ext cx="627792" cy="1450780"/>
          </a:xfrm>
          <a:custGeom>
            <a:avLst/>
            <a:gdLst/>
            <a:ahLst/>
            <a:cxnLst/>
            <a:rect l="l" t="t" r="r" b="b"/>
            <a:pathLst>
              <a:path w="627792" h="1450780">
                <a:moveTo>
                  <a:pt x="0" y="0"/>
                </a:moveTo>
                <a:lnTo>
                  <a:pt x="627793" y="0"/>
                </a:lnTo>
                <a:lnTo>
                  <a:pt x="627793" y="1450781"/>
                </a:lnTo>
                <a:lnTo>
                  <a:pt x="0" y="145078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0" name="Freeform 10"/>
          <p:cNvSpPr/>
          <p:nvPr/>
        </p:nvSpPr>
        <p:spPr>
          <a:xfrm rot="5400000">
            <a:off x="16196494" y="8195494"/>
            <a:ext cx="642000" cy="1483613"/>
          </a:xfrm>
          <a:custGeom>
            <a:avLst/>
            <a:gdLst/>
            <a:ahLst/>
            <a:cxnLst/>
            <a:rect l="l" t="t" r="r" b="b"/>
            <a:pathLst>
              <a:path w="642000" h="1483613">
                <a:moveTo>
                  <a:pt x="0" y="0"/>
                </a:moveTo>
                <a:lnTo>
                  <a:pt x="641999" y="0"/>
                </a:lnTo>
                <a:lnTo>
                  <a:pt x="641999" y="1483613"/>
                </a:lnTo>
                <a:lnTo>
                  <a:pt x="0" y="148361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20" name="TextBox 19">
            <a:extLst>
              <a:ext uri="{FF2B5EF4-FFF2-40B4-BE49-F238E27FC236}">
                <a16:creationId xmlns:a16="http://schemas.microsoft.com/office/drawing/2014/main" id="{29DA5401-0B89-58DE-AB21-807E4B8DF6B2}"/>
              </a:ext>
            </a:extLst>
          </p:cNvPr>
          <p:cNvSpPr txBox="1"/>
          <p:nvPr/>
        </p:nvSpPr>
        <p:spPr>
          <a:xfrm>
            <a:off x="2340621" y="1932202"/>
            <a:ext cx="15947379" cy="6186309"/>
          </a:xfrm>
          <a:prstGeom prst="rect">
            <a:avLst/>
          </a:prstGeom>
          <a:noFill/>
        </p:spPr>
        <p:txBody>
          <a:bodyPr wrap="none" rtlCol="0">
            <a:spAutoFit/>
          </a:bodyPr>
          <a:lstStyle/>
          <a:p>
            <a:r>
              <a:rPr lang="en-US" sz="3600" dirty="0"/>
              <a:t>Registration Just Opened -- Vanderbilt </a:t>
            </a:r>
            <a:r>
              <a:rPr lang="en-US" sz="3600" dirty="0" err="1"/>
              <a:t>RosettaWorkshop</a:t>
            </a:r>
            <a:r>
              <a:rPr lang="en-US" sz="3600" dirty="0"/>
              <a:t>: </a:t>
            </a:r>
          </a:p>
          <a:p>
            <a:r>
              <a:rPr lang="en-US" sz="3600" dirty="0">
                <a:hlinkClick r:id="rId6"/>
              </a:rPr>
              <a:t>https://meilerlab.org/rosetta-workshop-spring-2025/rosetta-workshop-registration/</a:t>
            </a:r>
            <a:endParaRPr lang="en-US" sz="3600" dirty="0"/>
          </a:p>
          <a:p>
            <a:endParaRPr lang="en-US" sz="3600" dirty="0"/>
          </a:p>
          <a:p>
            <a:r>
              <a:rPr lang="en-US" sz="3600" dirty="0"/>
              <a:t>HPC Cluster-Based Tutorials On:</a:t>
            </a:r>
          </a:p>
          <a:p>
            <a:r>
              <a:rPr lang="en-US" sz="3600" dirty="0"/>
              <a:t>	1) </a:t>
            </a:r>
            <a:r>
              <a:rPr lang="en-US" sz="3600" dirty="0" err="1"/>
              <a:t>RFDiffusion</a:t>
            </a:r>
            <a:endParaRPr lang="en-US" sz="3600" dirty="0"/>
          </a:p>
          <a:p>
            <a:r>
              <a:rPr lang="en-US" sz="3600" dirty="0"/>
              <a:t>	2) Protein design in Rosetta (with </a:t>
            </a:r>
            <a:r>
              <a:rPr lang="en-US" sz="3600" dirty="0" err="1"/>
              <a:t>ProteinMPNN</a:t>
            </a:r>
            <a:r>
              <a:rPr lang="en-US" sz="3600" dirty="0"/>
              <a:t> integration)</a:t>
            </a:r>
          </a:p>
          <a:p>
            <a:r>
              <a:rPr lang="en-US" sz="3600" dirty="0"/>
              <a:t>	3) Protein-Protein Docking</a:t>
            </a:r>
          </a:p>
          <a:p>
            <a:r>
              <a:rPr lang="en-US" sz="3600" dirty="0"/>
              <a:t>	4) Ligand Docking</a:t>
            </a:r>
          </a:p>
          <a:p>
            <a:r>
              <a:rPr lang="en-US" sz="3600" dirty="0"/>
              <a:t>	5) Enzyme design with ML (</a:t>
            </a:r>
            <a:r>
              <a:rPr lang="en-US" sz="3600" dirty="0" err="1"/>
              <a:t>RFDiffusion</a:t>
            </a:r>
            <a:r>
              <a:rPr lang="en-US" sz="3600" dirty="0"/>
              <a:t>-AA &amp; </a:t>
            </a:r>
            <a:r>
              <a:rPr lang="en-US" sz="3600" dirty="0" err="1"/>
              <a:t>LigandMPNN</a:t>
            </a:r>
            <a:r>
              <a:rPr lang="en-US" sz="3600" dirty="0"/>
              <a:t>)</a:t>
            </a:r>
          </a:p>
          <a:p>
            <a:r>
              <a:rPr lang="en-US" sz="3600" dirty="0"/>
              <a:t>	6) Peptide design with Rosetta (with noncanonical amino acids)</a:t>
            </a:r>
          </a:p>
          <a:p>
            <a:pPr marL="457200" indent="-457200">
              <a:buFont typeface="Arial" panose="020B0604020202020204" pitchFamily="34" charset="0"/>
              <a:buChar char="•"/>
            </a:pPr>
            <a:endParaRPr lang="en-US" sz="3600" dirty="0"/>
          </a:p>
        </p:txBody>
      </p:sp>
    </p:spTree>
    <p:extLst>
      <p:ext uri="{BB962C8B-B14F-4D97-AF65-F5344CB8AC3E}">
        <p14:creationId xmlns:p14="http://schemas.microsoft.com/office/powerpoint/2010/main" val="33758089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2468862" y="1625601"/>
            <a:ext cx="15514337" cy="3875933"/>
          </a:xfrm>
          <a:prstGeom prst="rect">
            <a:avLst/>
          </a:prstGeom>
        </p:spPr>
        <p:txBody>
          <a:bodyPr wrap="square" lIns="0" tIns="0" rIns="0" bIns="0" rtlCol="0" anchor="t">
            <a:spAutoFit/>
          </a:bodyPr>
          <a:lstStyle/>
          <a:p>
            <a:pPr marL="189006" marR="0" lvl="0" indent="-316006" algn="l" rtl="0">
              <a:lnSpc>
                <a:spcPct val="90000"/>
              </a:lnSpc>
              <a:spcBef>
                <a:spcPts val="0"/>
              </a:spcBef>
              <a:spcAft>
                <a:spcPts val="0"/>
              </a:spcAft>
              <a:buClr>
                <a:schemeClr val="dk1"/>
              </a:buClr>
              <a:buSzPts val="2000"/>
              <a:buFont typeface="Arial"/>
              <a:buNone/>
            </a:pPr>
            <a:r>
              <a:rPr lang="en-US" sz="2800" b="0" i="0" u="sng" strike="noStrike" cap="none" dirty="0">
                <a:solidFill>
                  <a:schemeClr val="dk1"/>
                </a:solidFill>
                <a:latin typeface="Arial" panose="020B0604020202020204" pitchFamily="34" charset="0"/>
                <a:ea typeface="Calibri"/>
                <a:cs typeface="Arial" panose="020B0604020202020204" pitchFamily="34" charset="0"/>
                <a:sym typeface="Calibri"/>
              </a:rPr>
              <a:t>Methodology</a:t>
            </a:r>
          </a:p>
          <a:p>
            <a:pPr marL="189006" marR="0" lvl="0" indent="-189006" algn="l" rtl="0">
              <a:lnSpc>
                <a:spcPct val="90000"/>
              </a:lnSpc>
              <a:spcBef>
                <a:spcPts val="827"/>
              </a:spcBef>
              <a:spcAft>
                <a:spcPts val="0"/>
              </a:spcAft>
              <a:buClr>
                <a:schemeClr val="dk1"/>
              </a:buClr>
              <a:buSzPts val="2000"/>
              <a:buFont typeface="Arial"/>
              <a:buChar char="•"/>
            </a:pPr>
            <a:r>
              <a:rPr lang="en-US" sz="2000" b="1" i="0" u="none" strike="noStrike" cap="none" dirty="0">
                <a:solidFill>
                  <a:schemeClr val="dk1"/>
                </a:solidFill>
                <a:latin typeface="Arial" panose="020B0604020202020204" pitchFamily="34" charset="0"/>
                <a:ea typeface="Calibri"/>
                <a:cs typeface="Arial" panose="020B0604020202020204" pitchFamily="34" charset="0"/>
                <a:sym typeface="Calibri"/>
              </a:rPr>
              <a:t>Fu D., </a:t>
            </a:r>
            <a:r>
              <a:rPr lang="en-US" sz="2000" b="1" i="0" u="none" strike="noStrike" cap="none" dirty="0" err="1">
                <a:solidFill>
                  <a:schemeClr val="dk1"/>
                </a:solidFill>
                <a:latin typeface="Arial" panose="020B0604020202020204" pitchFamily="34" charset="0"/>
                <a:ea typeface="Calibri"/>
                <a:cs typeface="Arial" panose="020B0604020202020204" pitchFamily="34" charset="0"/>
                <a:sym typeface="Calibri"/>
              </a:rPr>
              <a:t>Meiler</a:t>
            </a:r>
            <a:r>
              <a:rPr lang="en-US" sz="2000" b="1" dirty="0">
                <a:latin typeface="Arial" panose="020B0604020202020204" pitchFamily="34" charset="0"/>
                <a:cs typeface="Arial" panose="020B0604020202020204" pitchFamily="34" charset="0"/>
              </a:rPr>
              <a:t>. J. </a:t>
            </a:r>
            <a:r>
              <a:rPr lang="en-US" sz="2000" b="1" dirty="0" err="1">
                <a:latin typeface="Arial" panose="020B0604020202020204" pitchFamily="34" charset="0"/>
                <a:cs typeface="Arial" panose="020B0604020202020204" pitchFamily="34" charset="0"/>
              </a:rPr>
              <a:t>RosettaLigandEnsemble</a:t>
            </a:r>
            <a:r>
              <a:rPr lang="en-US" sz="2000" b="1" dirty="0">
                <a:latin typeface="Arial" panose="020B0604020202020204" pitchFamily="34" charset="0"/>
                <a:cs typeface="Arial" panose="020B0604020202020204" pitchFamily="34" charset="0"/>
              </a:rPr>
              <a:t>: A Small-Molecule Ensemble-Driven Docking Approach. ACS Omega, 3(4): 3655-3664 (2018). </a:t>
            </a:r>
            <a:endParaRPr lang="en-US" sz="2000" b="1" i="0" u="none" strike="noStrike" cap="none" dirty="0">
              <a:solidFill>
                <a:schemeClr val="dk1"/>
              </a:solidFill>
              <a:latin typeface="Arial" panose="020B0604020202020204" pitchFamily="34" charset="0"/>
              <a:ea typeface="Calibri"/>
              <a:cs typeface="Arial" panose="020B0604020202020204" pitchFamily="34" charset="0"/>
              <a:sym typeface="Calibri"/>
            </a:endParaRPr>
          </a:p>
          <a:p>
            <a:pPr marL="189006" marR="0" lvl="0" indent="-189006" algn="l" rtl="0">
              <a:lnSpc>
                <a:spcPct val="90000"/>
              </a:lnSpc>
              <a:spcBef>
                <a:spcPts val="827"/>
              </a:spcBef>
              <a:spcAft>
                <a:spcPts val="0"/>
              </a:spcAft>
              <a:buClr>
                <a:schemeClr val="dk1"/>
              </a:buClr>
              <a:buSzPts val="2000"/>
              <a:buFont typeface="Arial"/>
              <a:buChar char="•"/>
            </a:pPr>
            <a:r>
              <a:rPr lang="en-US" sz="2000" b="1" i="0" u="none" strike="noStrike" cap="none" dirty="0">
                <a:solidFill>
                  <a:schemeClr val="dk1"/>
                </a:solidFill>
                <a:latin typeface="Arial" panose="020B0604020202020204" pitchFamily="34" charset="0"/>
                <a:ea typeface="Calibri"/>
                <a:cs typeface="Arial" panose="020B0604020202020204" pitchFamily="34" charset="0"/>
                <a:sym typeface="Calibri"/>
              </a:rPr>
              <a:t>DeLuca, S., Khar, K. &amp; </a:t>
            </a:r>
            <a:r>
              <a:rPr lang="en-US" sz="2000" b="1" i="0" u="none" strike="noStrike" cap="none" dirty="0" err="1">
                <a:solidFill>
                  <a:schemeClr val="dk1"/>
                </a:solidFill>
                <a:latin typeface="Arial" panose="020B0604020202020204" pitchFamily="34" charset="0"/>
                <a:ea typeface="Calibri"/>
                <a:cs typeface="Arial" panose="020B0604020202020204" pitchFamily="34" charset="0"/>
                <a:sym typeface="Calibri"/>
              </a:rPr>
              <a:t>Meiler</a:t>
            </a:r>
            <a:r>
              <a:rPr lang="en-US" sz="2000" b="1" i="0" u="none" strike="noStrike" cap="none" dirty="0">
                <a:solidFill>
                  <a:schemeClr val="dk1"/>
                </a:solidFill>
                <a:latin typeface="Arial" panose="020B0604020202020204" pitchFamily="34" charset="0"/>
                <a:ea typeface="Calibri"/>
                <a:cs typeface="Arial" panose="020B0604020202020204" pitchFamily="34" charset="0"/>
                <a:sym typeface="Calibri"/>
              </a:rPr>
              <a:t>, J. Fully Flexible Docking of Medium Sized Ligand Libraries with </a:t>
            </a:r>
            <a:r>
              <a:rPr lang="en-US" sz="2000" b="1" i="0" u="none" strike="noStrike" cap="none" dirty="0" err="1">
                <a:solidFill>
                  <a:schemeClr val="dk1"/>
                </a:solidFill>
                <a:latin typeface="Arial" panose="020B0604020202020204" pitchFamily="34" charset="0"/>
                <a:ea typeface="Calibri"/>
                <a:cs typeface="Arial" panose="020B0604020202020204" pitchFamily="34" charset="0"/>
                <a:sym typeface="Calibri"/>
              </a:rPr>
              <a:t>RosettaLigand</a:t>
            </a:r>
            <a:r>
              <a:rPr lang="en-US" sz="2000" b="1" i="0" u="none" strike="noStrike" cap="none" dirty="0">
                <a:solidFill>
                  <a:schemeClr val="dk1"/>
                </a:solidFill>
                <a:latin typeface="Arial" panose="020B0604020202020204" pitchFamily="34" charset="0"/>
                <a:ea typeface="Calibri"/>
                <a:cs typeface="Arial" panose="020B0604020202020204" pitchFamily="34" charset="0"/>
                <a:sym typeface="Calibri"/>
              </a:rPr>
              <a:t>. </a:t>
            </a:r>
            <a:r>
              <a:rPr lang="en-US" sz="2000" b="1" i="1" u="none" strike="noStrike" cap="none" dirty="0" err="1">
                <a:solidFill>
                  <a:schemeClr val="dk1"/>
                </a:solidFill>
                <a:latin typeface="Arial" panose="020B0604020202020204" pitchFamily="34" charset="0"/>
                <a:ea typeface="Calibri"/>
                <a:cs typeface="Arial" panose="020B0604020202020204" pitchFamily="34" charset="0"/>
                <a:sym typeface="Calibri"/>
              </a:rPr>
              <a:t>PLoS</a:t>
            </a:r>
            <a:r>
              <a:rPr lang="en-US" sz="2000" b="1" i="1" u="none" strike="noStrike" cap="none" dirty="0">
                <a:solidFill>
                  <a:schemeClr val="dk1"/>
                </a:solidFill>
                <a:latin typeface="Arial" panose="020B0604020202020204" pitchFamily="34" charset="0"/>
                <a:ea typeface="Calibri"/>
                <a:cs typeface="Arial" panose="020B0604020202020204" pitchFamily="34" charset="0"/>
                <a:sym typeface="Calibri"/>
              </a:rPr>
              <a:t> One</a:t>
            </a:r>
            <a:r>
              <a:rPr lang="en-US" sz="2000" b="1" i="0" u="none" strike="noStrike" cap="none" dirty="0">
                <a:solidFill>
                  <a:schemeClr val="dk1"/>
                </a:solidFill>
                <a:latin typeface="Arial" panose="020B0604020202020204" pitchFamily="34" charset="0"/>
                <a:ea typeface="Calibri"/>
                <a:cs typeface="Arial" panose="020B0604020202020204" pitchFamily="34" charset="0"/>
                <a:sym typeface="Calibri"/>
              </a:rPr>
              <a:t> 10, e0132508 (2015).</a:t>
            </a:r>
          </a:p>
          <a:p>
            <a:pPr marL="189006" marR="0" lvl="0" indent="-189006" algn="l" rtl="0">
              <a:lnSpc>
                <a:spcPct val="90000"/>
              </a:lnSpc>
              <a:spcBef>
                <a:spcPts val="827"/>
              </a:spcBef>
              <a:spcAft>
                <a:spcPts val="0"/>
              </a:spcAft>
              <a:buClr>
                <a:schemeClr val="dk1"/>
              </a:buClr>
              <a:buSzPts val="2000"/>
              <a:buFont typeface="Arial"/>
              <a:buChar char="•"/>
            </a:pPr>
            <a:r>
              <a:rPr lang="en-US" sz="2000" b="1" i="0" u="none" strike="noStrike" cap="none" dirty="0">
                <a:solidFill>
                  <a:schemeClr val="dk1"/>
                </a:solidFill>
                <a:latin typeface="Arial" panose="020B0604020202020204" pitchFamily="34" charset="0"/>
                <a:ea typeface="Calibri"/>
                <a:cs typeface="Arial" panose="020B0604020202020204" pitchFamily="34" charset="0"/>
                <a:sym typeface="Calibri"/>
              </a:rPr>
              <a:t>S. Combs </a:t>
            </a:r>
            <a:r>
              <a:rPr lang="en-US" sz="2000" b="1" i="1" u="none" strike="noStrike" cap="none" dirty="0">
                <a:solidFill>
                  <a:schemeClr val="dk1"/>
                </a:solidFill>
                <a:latin typeface="Arial" panose="020B0604020202020204" pitchFamily="34" charset="0"/>
                <a:ea typeface="Calibri"/>
                <a:cs typeface="Arial" panose="020B0604020202020204" pitchFamily="34" charset="0"/>
                <a:sym typeface="Calibri"/>
              </a:rPr>
              <a:t>et al.</a:t>
            </a:r>
            <a:r>
              <a:rPr lang="en-US" sz="2000" b="1" i="0" u="none" strike="noStrike" cap="none" dirty="0">
                <a:solidFill>
                  <a:schemeClr val="dk1"/>
                </a:solidFill>
                <a:latin typeface="Arial" panose="020B0604020202020204" pitchFamily="34" charset="0"/>
                <a:ea typeface="Calibri"/>
                <a:cs typeface="Arial" panose="020B0604020202020204" pitchFamily="34" charset="0"/>
                <a:sym typeface="Calibri"/>
              </a:rPr>
              <a:t>, Small-molecule ligand docking into comparative models with Rosetta, </a:t>
            </a:r>
            <a:r>
              <a:rPr lang="en-US" sz="2000" b="1" i="1" u="none" strike="noStrike" cap="none" dirty="0">
                <a:solidFill>
                  <a:schemeClr val="dk1"/>
                </a:solidFill>
                <a:latin typeface="Arial" panose="020B0604020202020204" pitchFamily="34" charset="0"/>
                <a:ea typeface="Calibri"/>
                <a:cs typeface="Arial" panose="020B0604020202020204" pitchFamily="34" charset="0"/>
                <a:sym typeface="Calibri"/>
              </a:rPr>
              <a:t>Nature Protocols</a:t>
            </a:r>
            <a:r>
              <a:rPr lang="en-US" sz="2000" b="1" i="0" u="none" strike="noStrike" cap="none" dirty="0">
                <a:solidFill>
                  <a:schemeClr val="dk1"/>
                </a:solidFill>
                <a:latin typeface="Arial" panose="020B0604020202020204" pitchFamily="34" charset="0"/>
                <a:ea typeface="Calibri"/>
                <a:cs typeface="Arial" panose="020B0604020202020204" pitchFamily="34" charset="0"/>
                <a:sym typeface="Calibri"/>
              </a:rPr>
              <a:t> 8, 1277–1298 (2013).</a:t>
            </a:r>
          </a:p>
          <a:p>
            <a:pPr marL="189006" marR="0" lvl="0" indent="-189006" algn="l" rtl="0">
              <a:lnSpc>
                <a:spcPct val="90000"/>
              </a:lnSpc>
              <a:spcBef>
                <a:spcPts val="827"/>
              </a:spcBef>
              <a:spcAft>
                <a:spcPts val="0"/>
              </a:spcAft>
              <a:buClr>
                <a:schemeClr val="dk1"/>
              </a:buClr>
              <a:buSzPts val="2000"/>
              <a:buFont typeface="Arial"/>
              <a:buChar char="•"/>
            </a:pPr>
            <a:r>
              <a:rPr lang="en-US" sz="2000" b="0" i="0" u="none" strike="noStrike" cap="none" dirty="0">
                <a:solidFill>
                  <a:schemeClr val="dk1"/>
                </a:solidFill>
                <a:latin typeface="Arial" panose="020B0604020202020204" pitchFamily="34" charset="0"/>
                <a:ea typeface="Calibri"/>
                <a:cs typeface="Arial" panose="020B0604020202020204" pitchFamily="34" charset="0"/>
                <a:sym typeface="Calibri"/>
              </a:rPr>
              <a:t>G. Lemmon, J. </a:t>
            </a:r>
            <a:r>
              <a:rPr lang="en-US" sz="2000" b="0" i="0" u="none" strike="noStrike" cap="none" dirty="0" err="1">
                <a:solidFill>
                  <a:schemeClr val="dk1"/>
                </a:solidFill>
                <a:latin typeface="Arial" panose="020B0604020202020204" pitchFamily="34" charset="0"/>
                <a:ea typeface="Calibri"/>
                <a:cs typeface="Arial" panose="020B0604020202020204" pitchFamily="34" charset="0"/>
                <a:sym typeface="Calibri"/>
              </a:rPr>
              <a:t>Meiler</a:t>
            </a:r>
            <a:r>
              <a:rPr lang="en-US" sz="2000" b="0" i="0" u="none" strike="noStrike" cap="none" dirty="0">
                <a:solidFill>
                  <a:schemeClr val="dk1"/>
                </a:solidFill>
                <a:latin typeface="Arial" panose="020B0604020202020204" pitchFamily="34" charset="0"/>
                <a:ea typeface="Calibri"/>
                <a:cs typeface="Arial" panose="020B0604020202020204" pitchFamily="34" charset="0"/>
                <a:sym typeface="Calibri"/>
              </a:rPr>
              <a:t>, R. Baron, Ed. </a:t>
            </a:r>
            <a:r>
              <a:rPr lang="en-US" sz="2000" b="0" i="0" u="none" strike="noStrike" cap="none" dirty="0" err="1">
                <a:solidFill>
                  <a:schemeClr val="dk1"/>
                </a:solidFill>
                <a:latin typeface="Arial" panose="020B0604020202020204" pitchFamily="34" charset="0"/>
                <a:ea typeface="Calibri"/>
                <a:cs typeface="Arial" panose="020B0604020202020204" pitchFamily="34" charset="0"/>
                <a:sym typeface="Calibri"/>
              </a:rPr>
              <a:t>RosettaLigand</a:t>
            </a:r>
            <a:r>
              <a:rPr lang="en-US" sz="2000" b="0" i="0" u="none" strike="noStrike" cap="none" dirty="0">
                <a:solidFill>
                  <a:schemeClr val="dk1"/>
                </a:solidFill>
                <a:latin typeface="Arial" panose="020B0604020202020204" pitchFamily="34" charset="0"/>
                <a:ea typeface="Calibri"/>
                <a:cs typeface="Arial" panose="020B0604020202020204" pitchFamily="34" charset="0"/>
                <a:sym typeface="Calibri"/>
              </a:rPr>
              <a:t> docking with flexible XML protocols, </a:t>
            </a:r>
            <a:r>
              <a:rPr lang="en-US" sz="2000" b="0" i="1" u="none" strike="noStrike" cap="none" dirty="0">
                <a:solidFill>
                  <a:schemeClr val="dk1"/>
                </a:solidFill>
                <a:latin typeface="Arial" panose="020B0604020202020204" pitchFamily="34" charset="0"/>
                <a:ea typeface="Calibri"/>
                <a:cs typeface="Arial" panose="020B0604020202020204" pitchFamily="34" charset="0"/>
                <a:sym typeface="Calibri"/>
              </a:rPr>
              <a:t>Methods in Mol Biol</a:t>
            </a:r>
            <a:r>
              <a:rPr lang="en-US" sz="2000" b="0" i="0" u="none" strike="noStrike" cap="none" dirty="0">
                <a:solidFill>
                  <a:schemeClr val="dk1"/>
                </a:solidFill>
                <a:latin typeface="Arial" panose="020B0604020202020204" pitchFamily="34" charset="0"/>
                <a:ea typeface="Calibri"/>
                <a:cs typeface="Arial" panose="020B0604020202020204" pitchFamily="34" charset="0"/>
                <a:sym typeface="Calibri"/>
              </a:rPr>
              <a:t> </a:t>
            </a:r>
            <a:r>
              <a:rPr lang="en-US" sz="2000" b="1" i="0" u="none" strike="noStrike" cap="none" dirty="0">
                <a:solidFill>
                  <a:schemeClr val="dk1"/>
                </a:solidFill>
                <a:latin typeface="Arial" panose="020B0604020202020204" pitchFamily="34" charset="0"/>
                <a:ea typeface="Calibri"/>
                <a:cs typeface="Arial" panose="020B0604020202020204" pitchFamily="34" charset="0"/>
                <a:sym typeface="Calibri"/>
              </a:rPr>
              <a:t>819</a:t>
            </a:r>
            <a:r>
              <a:rPr lang="en-US" sz="2000" b="0" i="0" u="none" strike="noStrike" cap="none" dirty="0">
                <a:solidFill>
                  <a:schemeClr val="dk1"/>
                </a:solidFill>
                <a:latin typeface="Arial" panose="020B0604020202020204" pitchFamily="34" charset="0"/>
                <a:ea typeface="Calibri"/>
                <a:cs typeface="Arial" panose="020B0604020202020204" pitchFamily="34" charset="0"/>
                <a:sym typeface="Calibri"/>
              </a:rPr>
              <a:t>, 143–155 (2012).</a:t>
            </a:r>
          </a:p>
          <a:p>
            <a:pPr marL="189006" marR="0" lvl="0" indent="-189006" algn="l" rtl="0">
              <a:lnSpc>
                <a:spcPct val="90000"/>
              </a:lnSpc>
              <a:spcBef>
                <a:spcPts val="827"/>
              </a:spcBef>
              <a:spcAft>
                <a:spcPts val="0"/>
              </a:spcAft>
              <a:buClr>
                <a:schemeClr val="dk1"/>
              </a:buClr>
              <a:buSzPts val="2000"/>
              <a:buFont typeface="Arial"/>
              <a:buChar char="•"/>
            </a:pPr>
            <a:r>
              <a:rPr lang="en-US" sz="2000" b="0" i="0" u="none" strike="noStrike" cap="none" dirty="0">
                <a:solidFill>
                  <a:schemeClr val="dk1"/>
                </a:solidFill>
                <a:latin typeface="Arial" panose="020B0604020202020204" pitchFamily="34" charset="0"/>
                <a:ea typeface="Calibri"/>
                <a:cs typeface="Arial" panose="020B0604020202020204" pitchFamily="34" charset="0"/>
                <a:sym typeface="Calibri"/>
              </a:rPr>
              <a:t>I. W. Davis, D. Baker, </a:t>
            </a:r>
            <a:r>
              <a:rPr lang="en-US" sz="2000" b="0" i="0" u="none" strike="noStrike" cap="none" dirty="0" err="1">
                <a:solidFill>
                  <a:schemeClr val="dk1"/>
                </a:solidFill>
                <a:latin typeface="Arial" panose="020B0604020202020204" pitchFamily="34" charset="0"/>
                <a:ea typeface="Calibri"/>
                <a:cs typeface="Arial" panose="020B0604020202020204" pitchFamily="34" charset="0"/>
                <a:sym typeface="Calibri"/>
              </a:rPr>
              <a:t>RosettaLigand</a:t>
            </a:r>
            <a:r>
              <a:rPr lang="en-US" sz="2000" b="0" i="0" u="none" strike="noStrike" cap="none" dirty="0">
                <a:solidFill>
                  <a:schemeClr val="dk1"/>
                </a:solidFill>
                <a:latin typeface="Arial" panose="020B0604020202020204" pitchFamily="34" charset="0"/>
                <a:ea typeface="Calibri"/>
                <a:cs typeface="Arial" panose="020B0604020202020204" pitchFamily="34" charset="0"/>
                <a:sym typeface="Calibri"/>
              </a:rPr>
              <a:t> docking with full ligand and receptor flexibility., </a:t>
            </a:r>
            <a:r>
              <a:rPr lang="en-US" sz="2000" b="0" i="1" u="none" strike="noStrike" cap="none" dirty="0">
                <a:solidFill>
                  <a:schemeClr val="dk1"/>
                </a:solidFill>
                <a:latin typeface="Arial" panose="020B0604020202020204" pitchFamily="34" charset="0"/>
                <a:ea typeface="Calibri"/>
                <a:cs typeface="Arial" panose="020B0604020202020204" pitchFamily="34" charset="0"/>
                <a:sym typeface="Calibri"/>
              </a:rPr>
              <a:t>Journal of molecular biology</a:t>
            </a:r>
            <a:r>
              <a:rPr lang="en-US" sz="2000" b="0" i="0" u="none" strike="noStrike" cap="none" dirty="0">
                <a:solidFill>
                  <a:schemeClr val="dk1"/>
                </a:solidFill>
                <a:latin typeface="Arial" panose="020B0604020202020204" pitchFamily="34" charset="0"/>
                <a:ea typeface="Calibri"/>
                <a:cs typeface="Arial" panose="020B0604020202020204" pitchFamily="34" charset="0"/>
                <a:sym typeface="Calibri"/>
              </a:rPr>
              <a:t> </a:t>
            </a:r>
            <a:r>
              <a:rPr lang="en-US" sz="2000" b="1" i="0" u="none" strike="noStrike" cap="none" dirty="0">
                <a:solidFill>
                  <a:schemeClr val="dk1"/>
                </a:solidFill>
                <a:latin typeface="Arial" panose="020B0604020202020204" pitchFamily="34" charset="0"/>
                <a:ea typeface="Calibri"/>
                <a:cs typeface="Arial" panose="020B0604020202020204" pitchFamily="34" charset="0"/>
                <a:sym typeface="Calibri"/>
              </a:rPr>
              <a:t>385</a:t>
            </a:r>
            <a:r>
              <a:rPr lang="en-US" sz="2000" b="0" i="0" u="none" strike="noStrike" cap="none" dirty="0">
                <a:solidFill>
                  <a:schemeClr val="dk1"/>
                </a:solidFill>
                <a:latin typeface="Arial" panose="020B0604020202020204" pitchFamily="34" charset="0"/>
                <a:ea typeface="Calibri"/>
                <a:cs typeface="Arial" panose="020B0604020202020204" pitchFamily="34" charset="0"/>
                <a:sym typeface="Calibri"/>
              </a:rPr>
              <a:t>, 381–92 (2009).</a:t>
            </a:r>
          </a:p>
          <a:p>
            <a:pPr marL="189006" marR="0" lvl="0" indent="-189006" algn="l" rtl="0">
              <a:lnSpc>
                <a:spcPct val="90000"/>
              </a:lnSpc>
              <a:spcBef>
                <a:spcPts val="827"/>
              </a:spcBef>
              <a:spcAft>
                <a:spcPts val="0"/>
              </a:spcAft>
              <a:buClr>
                <a:schemeClr val="dk1"/>
              </a:buClr>
              <a:buSzPts val="2000"/>
              <a:buFont typeface="Arial"/>
              <a:buChar char="•"/>
            </a:pPr>
            <a:r>
              <a:rPr lang="en-US" sz="2000" b="0" i="0" u="none" strike="noStrike" cap="none" dirty="0">
                <a:solidFill>
                  <a:schemeClr val="dk1"/>
                </a:solidFill>
                <a:latin typeface="Arial" panose="020B0604020202020204" pitchFamily="34" charset="0"/>
                <a:ea typeface="Calibri"/>
                <a:cs typeface="Arial" panose="020B0604020202020204" pitchFamily="34" charset="0"/>
                <a:sym typeface="Calibri"/>
              </a:rPr>
              <a:t>K.W. Kaufmann </a:t>
            </a:r>
            <a:r>
              <a:rPr lang="en-US" sz="2000" b="0" i="1" u="none" strike="noStrike" cap="none" dirty="0">
                <a:solidFill>
                  <a:schemeClr val="dk1"/>
                </a:solidFill>
                <a:latin typeface="Arial" panose="020B0604020202020204" pitchFamily="34" charset="0"/>
                <a:ea typeface="Calibri"/>
                <a:cs typeface="Arial" panose="020B0604020202020204" pitchFamily="34" charset="0"/>
                <a:sym typeface="Calibri"/>
              </a:rPr>
              <a:t>et al., </a:t>
            </a:r>
            <a:r>
              <a:rPr lang="en-US" sz="2000" b="0" i="0" u="none" strike="noStrike" cap="none" dirty="0">
                <a:solidFill>
                  <a:schemeClr val="dk1"/>
                </a:solidFill>
                <a:latin typeface="Arial" panose="020B0604020202020204" pitchFamily="34" charset="0"/>
                <a:ea typeface="Calibri"/>
                <a:cs typeface="Arial" panose="020B0604020202020204" pitchFamily="34" charset="0"/>
                <a:sym typeface="Calibri"/>
              </a:rPr>
              <a:t>Small Molecule Rotamers Enable Simultaneous Optimization of Small Molecule and Protein Degrees of Freedom in ROSETTALIGAND Docking, German Conference on Bioinformatics, pp. 148–157 (2008)</a:t>
            </a:r>
          </a:p>
          <a:p>
            <a:pPr marL="189006" marR="0" lvl="0" indent="-189006" algn="l" rtl="0">
              <a:lnSpc>
                <a:spcPct val="90000"/>
              </a:lnSpc>
              <a:spcBef>
                <a:spcPts val="827"/>
              </a:spcBef>
              <a:buClr>
                <a:schemeClr val="dk1"/>
              </a:buClr>
              <a:buSzPts val="2000"/>
              <a:buFont typeface="Arial"/>
              <a:buChar char="•"/>
            </a:pPr>
            <a:r>
              <a:rPr lang="en-US" sz="2000" b="0" i="0" u="none" strike="noStrike" cap="none" dirty="0">
                <a:solidFill>
                  <a:schemeClr val="dk1"/>
                </a:solidFill>
                <a:latin typeface="Arial" panose="020B0604020202020204" pitchFamily="34" charset="0"/>
                <a:ea typeface="Calibri"/>
                <a:cs typeface="Arial" panose="020B0604020202020204" pitchFamily="34" charset="0"/>
                <a:sym typeface="Calibri"/>
              </a:rPr>
              <a:t>J. </a:t>
            </a:r>
            <a:r>
              <a:rPr lang="en-US" sz="2000" b="0" i="0" u="none" strike="noStrike" cap="none" dirty="0" err="1">
                <a:solidFill>
                  <a:schemeClr val="dk1"/>
                </a:solidFill>
                <a:latin typeface="Arial" panose="020B0604020202020204" pitchFamily="34" charset="0"/>
                <a:ea typeface="Calibri"/>
                <a:cs typeface="Arial" panose="020B0604020202020204" pitchFamily="34" charset="0"/>
                <a:sym typeface="Calibri"/>
              </a:rPr>
              <a:t>Meiler</a:t>
            </a:r>
            <a:r>
              <a:rPr lang="en-US" sz="2000" b="0" i="0" u="none" strike="noStrike" cap="none" dirty="0">
                <a:solidFill>
                  <a:schemeClr val="dk1"/>
                </a:solidFill>
                <a:latin typeface="Arial" panose="020B0604020202020204" pitchFamily="34" charset="0"/>
                <a:ea typeface="Calibri"/>
                <a:cs typeface="Arial" panose="020B0604020202020204" pitchFamily="34" charset="0"/>
                <a:sym typeface="Calibri"/>
              </a:rPr>
              <a:t>, D. Baker, ROSETTALIGAND : Protein – Small Molecule Docking with Full Side-Chain Flexibility, </a:t>
            </a:r>
            <a:r>
              <a:rPr lang="en-US" sz="2000" b="0" i="1" u="none" strike="noStrike" cap="none" dirty="0">
                <a:solidFill>
                  <a:schemeClr val="dk1"/>
                </a:solidFill>
                <a:latin typeface="Arial" panose="020B0604020202020204" pitchFamily="34" charset="0"/>
                <a:ea typeface="Calibri"/>
                <a:cs typeface="Arial" panose="020B0604020202020204" pitchFamily="34" charset="0"/>
                <a:sym typeface="Calibri"/>
              </a:rPr>
              <a:t>Proteins</a:t>
            </a:r>
            <a:r>
              <a:rPr lang="en-US" sz="2000" b="0" i="0" u="none" strike="noStrike" cap="none" dirty="0">
                <a:solidFill>
                  <a:schemeClr val="dk1"/>
                </a:solidFill>
                <a:latin typeface="Arial" panose="020B0604020202020204" pitchFamily="34" charset="0"/>
                <a:ea typeface="Calibri"/>
                <a:cs typeface="Arial" panose="020B0604020202020204" pitchFamily="34" charset="0"/>
                <a:sym typeface="Calibri"/>
              </a:rPr>
              <a:t> </a:t>
            </a:r>
            <a:r>
              <a:rPr lang="en-US" sz="2000" b="1" i="0" u="none" strike="noStrike" cap="none" dirty="0">
                <a:solidFill>
                  <a:schemeClr val="dk1"/>
                </a:solidFill>
                <a:latin typeface="Arial" panose="020B0604020202020204" pitchFamily="34" charset="0"/>
                <a:ea typeface="Calibri"/>
                <a:cs typeface="Arial" panose="020B0604020202020204" pitchFamily="34" charset="0"/>
                <a:sym typeface="Calibri"/>
              </a:rPr>
              <a:t>548</a:t>
            </a:r>
            <a:r>
              <a:rPr lang="en-US" sz="2000" b="0" i="0" u="none" strike="noStrike" cap="none" dirty="0">
                <a:solidFill>
                  <a:schemeClr val="dk1"/>
                </a:solidFill>
                <a:latin typeface="Arial" panose="020B0604020202020204" pitchFamily="34" charset="0"/>
                <a:ea typeface="Calibri"/>
                <a:cs typeface="Arial" panose="020B0604020202020204" pitchFamily="34" charset="0"/>
                <a:sym typeface="Calibri"/>
              </a:rPr>
              <a:t>, 538–548 (2006).</a:t>
            </a:r>
          </a:p>
        </p:txBody>
      </p:sp>
      <p:sp>
        <p:nvSpPr>
          <p:cNvPr id="3" name="TextBox 3"/>
          <p:cNvSpPr txBox="1"/>
          <p:nvPr/>
        </p:nvSpPr>
        <p:spPr>
          <a:xfrm>
            <a:off x="2468863" y="431800"/>
            <a:ext cx="13022341" cy="1193800"/>
          </a:xfrm>
          <a:prstGeom prst="rect">
            <a:avLst/>
          </a:prstGeom>
        </p:spPr>
        <p:txBody>
          <a:bodyPr wrap="square" lIns="0" tIns="0" rIns="0" bIns="0" rtlCol="0" anchor="t">
            <a:spAutoFit/>
          </a:bodyPr>
          <a:lstStyle/>
          <a:p>
            <a:pPr marL="0" lvl="0" indent="0" algn="l">
              <a:lnSpc>
                <a:spcPts val="9799"/>
              </a:lnSpc>
              <a:spcBef>
                <a:spcPct val="0"/>
              </a:spcBef>
            </a:pPr>
            <a:r>
              <a:rPr lang="en-US" sz="6999" b="1" dirty="0">
                <a:solidFill>
                  <a:srgbClr val="282828"/>
                </a:solidFill>
                <a:latin typeface="Montserrat Bold"/>
                <a:ea typeface="Montserrat Bold"/>
                <a:cs typeface="Montserrat Bold"/>
                <a:sym typeface="Montserrat Bold"/>
              </a:rPr>
              <a:t>References</a:t>
            </a:r>
          </a:p>
        </p:txBody>
      </p:sp>
      <p:grpSp>
        <p:nvGrpSpPr>
          <p:cNvPr id="4" name="Group 4"/>
          <p:cNvGrpSpPr/>
          <p:nvPr/>
        </p:nvGrpSpPr>
        <p:grpSpPr>
          <a:xfrm>
            <a:off x="-877281" y="0"/>
            <a:ext cx="3088591" cy="10287000"/>
            <a:chOff x="0" y="0"/>
            <a:chExt cx="813456" cy="2709333"/>
          </a:xfrm>
        </p:grpSpPr>
        <p:sp>
          <p:nvSpPr>
            <p:cNvPr id="5" name="Freeform 5"/>
            <p:cNvSpPr/>
            <p:nvPr/>
          </p:nvSpPr>
          <p:spPr>
            <a:xfrm>
              <a:off x="0" y="0"/>
              <a:ext cx="813456" cy="2709333"/>
            </a:xfrm>
            <a:custGeom>
              <a:avLst/>
              <a:gdLst/>
              <a:ahLst/>
              <a:cxnLst/>
              <a:rect l="l" t="t" r="r" b="b"/>
              <a:pathLst>
                <a:path w="813456" h="2709333">
                  <a:moveTo>
                    <a:pt x="0" y="0"/>
                  </a:moveTo>
                  <a:lnTo>
                    <a:pt x="813456" y="0"/>
                  </a:lnTo>
                  <a:lnTo>
                    <a:pt x="813456" y="2709333"/>
                  </a:lnTo>
                  <a:lnTo>
                    <a:pt x="0" y="2709333"/>
                  </a:lnTo>
                  <a:close/>
                </a:path>
              </a:pathLst>
            </a:custGeom>
            <a:solidFill>
              <a:srgbClr val="AEE3EF"/>
            </a:solidFill>
            <a:ln cap="sq">
              <a:noFill/>
              <a:prstDash val="solid"/>
              <a:miter/>
            </a:ln>
          </p:spPr>
          <p:txBody>
            <a:bodyPr/>
            <a:lstStyle/>
            <a:p>
              <a:endParaRPr lang="en-US"/>
            </a:p>
          </p:txBody>
        </p:sp>
        <p:sp>
          <p:nvSpPr>
            <p:cNvPr id="6" name="TextBox 6"/>
            <p:cNvSpPr txBox="1"/>
            <p:nvPr/>
          </p:nvSpPr>
          <p:spPr>
            <a:xfrm>
              <a:off x="0" y="-28575"/>
              <a:ext cx="813456" cy="2737908"/>
            </a:xfrm>
            <a:prstGeom prst="rect">
              <a:avLst/>
            </a:prstGeom>
          </p:spPr>
          <p:txBody>
            <a:bodyPr lIns="50800" tIns="50800" rIns="50800" bIns="50800" rtlCol="0" anchor="ctr"/>
            <a:lstStyle/>
            <a:p>
              <a:pPr marL="0" lvl="0" indent="0" algn="ctr">
                <a:lnSpc>
                  <a:spcPts val="2852"/>
                </a:lnSpc>
                <a:spcBef>
                  <a:spcPct val="0"/>
                </a:spcBef>
              </a:pPr>
              <a:endParaRPr/>
            </a:p>
          </p:txBody>
        </p:sp>
      </p:grpSp>
      <p:sp>
        <p:nvSpPr>
          <p:cNvPr id="7" name="TextBox 7"/>
          <p:cNvSpPr txBox="1"/>
          <p:nvPr/>
        </p:nvSpPr>
        <p:spPr>
          <a:xfrm>
            <a:off x="2468862" y="5600700"/>
            <a:ext cx="15533075" cy="4612545"/>
          </a:xfrm>
          <a:prstGeom prst="rect">
            <a:avLst/>
          </a:prstGeom>
        </p:spPr>
        <p:txBody>
          <a:bodyPr wrap="square" lIns="0" tIns="0" rIns="0" bIns="0" rtlCol="0" anchor="t">
            <a:spAutoFit/>
          </a:bodyPr>
          <a:lstStyle/>
          <a:p>
            <a:pPr marL="189006" marR="0" lvl="0" indent="-316006" algn="l" rtl="0">
              <a:lnSpc>
                <a:spcPct val="80000"/>
              </a:lnSpc>
              <a:spcBef>
                <a:spcPts val="0"/>
              </a:spcBef>
              <a:spcAft>
                <a:spcPts val="0"/>
              </a:spcAft>
              <a:buClr>
                <a:schemeClr val="dk1"/>
              </a:buClr>
              <a:buSzPts val="2000"/>
              <a:buFont typeface="Arial"/>
              <a:buNone/>
            </a:pPr>
            <a:r>
              <a:rPr lang="en-US" sz="2800" b="0" i="0" u="sng" strike="noStrike" cap="none" dirty="0">
                <a:solidFill>
                  <a:schemeClr val="dk1"/>
                </a:solidFill>
                <a:latin typeface="Arial" panose="020B0604020202020204" pitchFamily="34" charset="0"/>
                <a:ea typeface="Calibri"/>
                <a:cs typeface="Arial" panose="020B0604020202020204" pitchFamily="34" charset="0"/>
                <a:sym typeface="Calibri"/>
              </a:rPr>
              <a:t>Applications</a:t>
            </a:r>
          </a:p>
          <a:p>
            <a:pPr marL="189006" marR="0" lvl="0" indent="-189006" algn="l" rtl="0">
              <a:lnSpc>
                <a:spcPct val="80000"/>
              </a:lnSpc>
              <a:spcBef>
                <a:spcPts val="827"/>
              </a:spcBef>
              <a:spcAft>
                <a:spcPts val="0"/>
              </a:spcAft>
              <a:buClr>
                <a:schemeClr val="dk1"/>
              </a:buClr>
              <a:buSzPts val="2000"/>
              <a:buFont typeface="Arial"/>
              <a:buChar char="•"/>
            </a:pPr>
            <a:r>
              <a:rPr lang="en-US" sz="2000" b="0" i="0" u="none" strike="noStrike" cap="none" dirty="0">
                <a:solidFill>
                  <a:schemeClr val="dk1"/>
                </a:solidFill>
                <a:latin typeface="Arial" panose="020B0604020202020204" pitchFamily="34" charset="0"/>
                <a:ea typeface="Calibri"/>
                <a:cs typeface="Arial" panose="020B0604020202020204" pitchFamily="34" charset="0"/>
                <a:sym typeface="Calibri"/>
              </a:rPr>
              <a:t>K. J. Gregory </a:t>
            </a:r>
            <a:r>
              <a:rPr lang="en-US" sz="2000" b="0" i="1" u="none" strike="noStrike" cap="none" dirty="0">
                <a:solidFill>
                  <a:schemeClr val="dk1"/>
                </a:solidFill>
                <a:latin typeface="Arial" panose="020B0604020202020204" pitchFamily="34" charset="0"/>
                <a:ea typeface="Calibri"/>
                <a:cs typeface="Arial" panose="020B0604020202020204" pitchFamily="34" charset="0"/>
                <a:sym typeface="Calibri"/>
              </a:rPr>
              <a:t>et al.</a:t>
            </a:r>
            <a:r>
              <a:rPr lang="en-US" sz="2000" b="0" i="0" u="none" strike="noStrike" cap="none" dirty="0">
                <a:solidFill>
                  <a:schemeClr val="dk1"/>
                </a:solidFill>
                <a:latin typeface="Arial" panose="020B0604020202020204" pitchFamily="34" charset="0"/>
                <a:ea typeface="Calibri"/>
                <a:cs typeface="Arial" panose="020B0604020202020204" pitchFamily="34" charset="0"/>
                <a:sym typeface="Calibri"/>
              </a:rPr>
              <a:t>, Probing the metabotropic glutamate receptor 5 (mGlu5) positive allosteric modulator (PAM) binding pocket: discovery of point mutations that engender a “molecular switch” in PAM pharmacology., </a:t>
            </a:r>
            <a:r>
              <a:rPr lang="en-US" sz="2000" b="0" i="1" u="none" strike="noStrike" cap="none" dirty="0">
                <a:solidFill>
                  <a:schemeClr val="dk1"/>
                </a:solidFill>
                <a:latin typeface="Arial" panose="020B0604020202020204" pitchFamily="34" charset="0"/>
                <a:ea typeface="Calibri"/>
                <a:cs typeface="Arial" panose="020B0604020202020204" pitchFamily="34" charset="0"/>
                <a:sym typeface="Calibri"/>
              </a:rPr>
              <a:t>Molecular pharmacology</a:t>
            </a:r>
            <a:r>
              <a:rPr lang="en-US" sz="2000" b="0" i="0" u="none" strike="noStrike" cap="none" dirty="0">
                <a:solidFill>
                  <a:schemeClr val="dk1"/>
                </a:solidFill>
                <a:latin typeface="Arial" panose="020B0604020202020204" pitchFamily="34" charset="0"/>
                <a:ea typeface="Calibri"/>
                <a:cs typeface="Arial" panose="020B0604020202020204" pitchFamily="34" charset="0"/>
                <a:sym typeface="Calibri"/>
              </a:rPr>
              <a:t> </a:t>
            </a:r>
            <a:r>
              <a:rPr lang="en-US" sz="2000" b="1" i="0" u="none" strike="noStrike" cap="none" dirty="0">
                <a:solidFill>
                  <a:schemeClr val="dk1"/>
                </a:solidFill>
                <a:latin typeface="Arial" panose="020B0604020202020204" pitchFamily="34" charset="0"/>
                <a:ea typeface="Calibri"/>
                <a:cs typeface="Arial" panose="020B0604020202020204" pitchFamily="34" charset="0"/>
                <a:sym typeface="Calibri"/>
              </a:rPr>
              <a:t>83</a:t>
            </a:r>
            <a:r>
              <a:rPr lang="en-US" sz="2000" b="0" i="0" u="none" strike="noStrike" cap="none" dirty="0">
                <a:solidFill>
                  <a:schemeClr val="dk1"/>
                </a:solidFill>
                <a:latin typeface="Arial" panose="020B0604020202020204" pitchFamily="34" charset="0"/>
                <a:ea typeface="Calibri"/>
                <a:cs typeface="Arial" panose="020B0604020202020204" pitchFamily="34" charset="0"/>
                <a:sym typeface="Calibri"/>
              </a:rPr>
              <a:t>, 991–1006 (2013).</a:t>
            </a:r>
          </a:p>
          <a:p>
            <a:pPr marL="189006" marR="0" lvl="0" indent="-189006" algn="l" rtl="0">
              <a:lnSpc>
                <a:spcPct val="80000"/>
              </a:lnSpc>
              <a:spcBef>
                <a:spcPts val="827"/>
              </a:spcBef>
              <a:spcAft>
                <a:spcPts val="0"/>
              </a:spcAft>
              <a:buClr>
                <a:schemeClr val="dk1"/>
              </a:buClr>
              <a:buSzPts val="2000"/>
              <a:buFont typeface="Arial"/>
              <a:buChar char="•"/>
            </a:pPr>
            <a:r>
              <a:rPr lang="en-US" sz="2000" b="0" i="0" u="none" strike="noStrike" cap="none" dirty="0">
                <a:solidFill>
                  <a:schemeClr val="dk1"/>
                </a:solidFill>
                <a:latin typeface="Arial" panose="020B0604020202020204" pitchFamily="34" charset="0"/>
                <a:ea typeface="Calibri"/>
                <a:cs typeface="Arial" panose="020B0604020202020204" pitchFamily="34" charset="0"/>
                <a:sym typeface="Calibri"/>
              </a:rPr>
              <a:t>B. Allison </a:t>
            </a:r>
            <a:r>
              <a:rPr lang="en-US" sz="2000" b="0" i="1" u="none" strike="noStrike" cap="none" dirty="0">
                <a:solidFill>
                  <a:schemeClr val="dk1"/>
                </a:solidFill>
                <a:latin typeface="Arial" panose="020B0604020202020204" pitchFamily="34" charset="0"/>
                <a:ea typeface="Calibri"/>
                <a:cs typeface="Arial" panose="020B0604020202020204" pitchFamily="34" charset="0"/>
                <a:sym typeface="Calibri"/>
              </a:rPr>
              <a:t>et al.</a:t>
            </a:r>
            <a:r>
              <a:rPr lang="en-US" sz="2000" b="0" i="0" u="none" strike="noStrike" cap="none" dirty="0">
                <a:solidFill>
                  <a:schemeClr val="dk1"/>
                </a:solidFill>
                <a:latin typeface="Arial" panose="020B0604020202020204" pitchFamily="34" charset="0"/>
                <a:ea typeface="Calibri"/>
                <a:cs typeface="Arial" panose="020B0604020202020204" pitchFamily="34" charset="0"/>
                <a:sym typeface="Calibri"/>
              </a:rPr>
              <a:t>, Computational design of protein-small molecule interfaces., </a:t>
            </a:r>
            <a:r>
              <a:rPr lang="en-US" sz="2000" b="0" i="1" u="none" strike="noStrike" cap="none" dirty="0">
                <a:solidFill>
                  <a:schemeClr val="dk1"/>
                </a:solidFill>
                <a:latin typeface="Arial" panose="020B0604020202020204" pitchFamily="34" charset="0"/>
                <a:ea typeface="Calibri"/>
                <a:cs typeface="Arial" panose="020B0604020202020204" pitchFamily="34" charset="0"/>
                <a:sym typeface="Calibri"/>
              </a:rPr>
              <a:t>Journal of structural biology</a:t>
            </a:r>
            <a:r>
              <a:rPr lang="en-US" sz="2000" b="0" i="0" u="none" strike="noStrike" cap="none" dirty="0">
                <a:solidFill>
                  <a:schemeClr val="dk1"/>
                </a:solidFill>
                <a:latin typeface="Arial" panose="020B0604020202020204" pitchFamily="34" charset="0"/>
                <a:ea typeface="Calibri"/>
                <a:cs typeface="Arial" panose="020B0604020202020204" pitchFamily="34" charset="0"/>
                <a:sym typeface="Calibri"/>
              </a:rPr>
              <a:t> (2013), doi:10.1016/j.jsb.2013.08.003.</a:t>
            </a:r>
          </a:p>
          <a:p>
            <a:pPr marL="189006" marR="0" lvl="0" indent="-189006" algn="l" rtl="0">
              <a:lnSpc>
                <a:spcPct val="80000"/>
              </a:lnSpc>
              <a:spcBef>
                <a:spcPts val="827"/>
              </a:spcBef>
              <a:spcAft>
                <a:spcPts val="0"/>
              </a:spcAft>
              <a:buClr>
                <a:schemeClr val="dk1"/>
              </a:buClr>
              <a:buSzPts val="2000"/>
              <a:buFont typeface="Arial"/>
              <a:buChar char="•"/>
            </a:pPr>
            <a:r>
              <a:rPr lang="en-US" sz="2000" b="0" i="0" u="none" strike="noStrike" cap="none" dirty="0">
                <a:solidFill>
                  <a:schemeClr val="dk1"/>
                </a:solidFill>
                <a:latin typeface="Arial" panose="020B0604020202020204" pitchFamily="34" charset="0"/>
                <a:ea typeface="Calibri"/>
                <a:cs typeface="Arial" panose="020B0604020202020204" pitchFamily="34" charset="0"/>
                <a:sym typeface="Calibri"/>
              </a:rPr>
              <a:t>G. Lemmon, J. </a:t>
            </a:r>
            <a:r>
              <a:rPr lang="en-US" sz="2000" b="0" i="0" u="none" strike="noStrike" cap="none" dirty="0" err="1">
                <a:solidFill>
                  <a:schemeClr val="dk1"/>
                </a:solidFill>
                <a:latin typeface="Arial" panose="020B0604020202020204" pitchFamily="34" charset="0"/>
                <a:ea typeface="Calibri"/>
                <a:cs typeface="Arial" panose="020B0604020202020204" pitchFamily="34" charset="0"/>
                <a:sym typeface="Calibri"/>
              </a:rPr>
              <a:t>Meiler</a:t>
            </a:r>
            <a:r>
              <a:rPr lang="en-US" sz="2000" b="0" i="0" u="none" strike="noStrike" cap="none" dirty="0">
                <a:solidFill>
                  <a:schemeClr val="dk1"/>
                </a:solidFill>
                <a:latin typeface="Arial" panose="020B0604020202020204" pitchFamily="34" charset="0"/>
                <a:ea typeface="Calibri"/>
                <a:cs typeface="Arial" panose="020B0604020202020204" pitchFamily="34" charset="0"/>
                <a:sym typeface="Calibri"/>
              </a:rPr>
              <a:t>, Towards ligand docking including explicit interface water molecules., </a:t>
            </a:r>
            <a:r>
              <a:rPr lang="en-US" sz="2000" b="0" i="1" u="none" strike="noStrike" cap="none" dirty="0" err="1">
                <a:solidFill>
                  <a:schemeClr val="dk1"/>
                </a:solidFill>
                <a:latin typeface="Arial" panose="020B0604020202020204" pitchFamily="34" charset="0"/>
                <a:ea typeface="Calibri"/>
                <a:cs typeface="Arial" panose="020B0604020202020204" pitchFamily="34" charset="0"/>
                <a:sym typeface="Calibri"/>
              </a:rPr>
              <a:t>PloS</a:t>
            </a:r>
            <a:r>
              <a:rPr lang="en-US" sz="2000" b="0" i="1" u="none" strike="noStrike" cap="none" dirty="0">
                <a:solidFill>
                  <a:schemeClr val="dk1"/>
                </a:solidFill>
                <a:latin typeface="Arial" panose="020B0604020202020204" pitchFamily="34" charset="0"/>
                <a:ea typeface="Calibri"/>
                <a:cs typeface="Arial" panose="020B0604020202020204" pitchFamily="34" charset="0"/>
                <a:sym typeface="Calibri"/>
              </a:rPr>
              <a:t> one</a:t>
            </a:r>
            <a:r>
              <a:rPr lang="en-US" sz="2000" b="0" i="0" u="none" strike="noStrike" cap="none" dirty="0">
                <a:solidFill>
                  <a:schemeClr val="dk1"/>
                </a:solidFill>
                <a:latin typeface="Arial" panose="020B0604020202020204" pitchFamily="34" charset="0"/>
                <a:ea typeface="Calibri"/>
                <a:cs typeface="Arial" panose="020B0604020202020204" pitchFamily="34" charset="0"/>
                <a:sym typeface="Calibri"/>
              </a:rPr>
              <a:t> </a:t>
            </a:r>
            <a:r>
              <a:rPr lang="en-US" sz="2000" b="1" i="0" u="none" strike="noStrike" cap="none" dirty="0">
                <a:solidFill>
                  <a:schemeClr val="dk1"/>
                </a:solidFill>
                <a:latin typeface="Arial" panose="020B0604020202020204" pitchFamily="34" charset="0"/>
                <a:ea typeface="Calibri"/>
                <a:cs typeface="Arial" panose="020B0604020202020204" pitchFamily="34" charset="0"/>
                <a:sym typeface="Calibri"/>
              </a:rPr>
              <a:t>8</a:t>
            </a:r>
            <a:r>
              <a:rPr lang="en-US" sz="2000" b="0" i="0" u="none" strike="noStrike" cap="none" dirty="0">
                <a:solidFill>
                  <a:schemeClr val="dk1"/>
                </a:solidFill>
                <a:latin typeface="Arial" panose="020B0604020202020204" pitchFamily="34" charset="0"/>
                <a:ea typeface="Calibri"/>
                <a:cs typeface="Arial" panose="020B0604020202020204" pitchFamily="34" charset="0"/>
                <a:sym typeface="Calibri"/>
              </a:rPr>
              <a:t>, e67536 (2013).</a:t>
            </a:r>
          </a:p>
          <a:p>
            <a:pPr marL="189006" marR="0" lvl="0" indent="-189006" algn="l" rtl="0">
              <a:lnSpc>
                <a:spcPct val="80000"/>
              </a:lnSpc>
              <a:spcBef>
                <a:spcPts val="827"/>
              </a:spcBef>
              <a:spcAft>
                <a:spcPts val="0"/>
              </a:spcAft>
              <a:buClr>
                <a:schemeClr val="dk1"/>
              </a:buClr>
              <a:buSzPts val="2000"/>
              <a:buFont typeface="Arial"/>
              <a:buChar char="•"/>
            </a:pPr>
            <a:r>
              <a:rPr lang="en-US" sz="2000" b="0" i="0" u="none" strike="noStrike" cap="none" dirty="0">
                <a:solidFill>
                  <a:schemeClr val="dk1"/>
                </a:solidFill>
                <a:latin typeface="Arial" panose="020B0604020202020204" pitchFamily="34" charset="0"/>
                <a:ea typeface="Calibri"/>
                <a:cs typeface="Arial" panose="020B0604020202020204" pitchFamily="34" charset="0"/>
                <a:sym typeface="Calibri"/>
              </a:rPr>
              <a:t>G. Lemmon, K. Kaufmann, J. </a:t>
            </a:r>
            <a:r>
              <a:rPr lang="en-US" sz="2000" b="0" i="0" u="none" strike="noStrike" cap="none" dirty="0" err="1">
                <a:solidFill>
                  <a:schemeClr val="dk1"/>
                </a:solidFill>
                <a:latin typeface="Arial" panose="020B0604020202020204" pitchFamily="34" charset="0"/>
                <a:ea typeface="Calibri"/>
                <a:cs typeface="Arial" panose="020B0604020202020204" pitchFamily="34" charset="0"/>
                <a:sym typeface="Calibri"/>
              </a:rPr>
              <a:t>Meiler</a:t>
            </a:r>
            <a:r>
              <a:rPr lang="en-US" sz="2000" b="0" i="0" u="none" strike="noStrike" cap="none" dirty="0">
                <a:solidFill>
                  <a:schemeClr val="dk1"/>
                </a:solidFill>
                <a:latin typeface="Arial" panose="020B0604020202020204" pitchFamily="34" charset="0"/>
                <a:ea typeface="Calibri"/>
                <a:cs typeface="Arial" panose="020B0604020202020204" pitchFamily="34" charset="0"/>
                <a:sym typeface="Calibri"/>
              </a:rPr>
              <a:t>, Prediction of HIV-1 protease/inhibitor affinity using </a:t>
            </a:r>
            <a:r>
              <a:rPr lang="en-US" sz="2000" b="0" i="0" u="none" strike="noStrike" cap="none" dirty="0" err="1">
                <a:solidFill>
                  <a:schemeClr val="dk1"/>
                </a:solidFill>
                <a:latin typeface="Arial" panose="020B0604020202020204" pitchFamily="34" charset="0"/>
                <a:ea typeface="Calibri"/>
                <a:cs typeface="Arial" panose="020B0604020202020204" pitchFamily="34" charset="0"/>
                <a:sym typeface="Calibri"/>
              </a:rPr>
              <a:t>RosettaLigand</a:t>
            </a:r>
            <a:r>
              <a:rPr lang="en-US" sz="2000" b="0" i="0" u="none" strike="noStrike" cap="none" dirty="0">
                <a:solidFill>
                  <a:schemeClr val="dk1"/>
                </a:solidFill>
                <a:latin typeface="Arial" panose="020B0604020202020204" pitchFamily="34" charset="0"/>
                <a:ea typeface="Calibri"/>
                <a:cs typeface="Arial" panose="020B0604020202020204" pitchFamily="34" charset="0"/>
                <a:sym typeface="Calibri"/>
              </a:rPr>
              <a:t>., </a:t>
            </a:r>
            <a:r>
              <a:rPr lang="en-US" sz="2000" b="0" i="1" u="none" strike="noStrike" cap="none" dirty="0">
                <a:solidFill>
                  <a:schemeClr val="dk1"/>
                </a:solidFill>
                <a:latin typeface="Arial" panose="020B0604020202020204" pitchFamily="34" charset="0"/>
                <a:ea typeface="Calibri"/>
                <a:cs typeface="Arial" panose="020B0604020202020204" pitchFamily="34" charset="0"/>
                <a:sym typeface="Calibri"/>
              </a:rPr>
              <a:t>Chemical biology &amp; drug design</a:t>
            </a:r>
            <a:r>
              <a:rPr lang="en-US" sz="2000" b="0" i="0" u="none" strike="noStrike" cap="none" dirty="0">
                <a:solidFill>
                  <a:schemeClr val="dk1"/>
                </a:solidFill>
                <a:latin typeface="Arial" panose="020B0604020202020204" pitchFamily="34" charset="0"/>
                <a:ea typeface="Calibri"/>
                <a:cs typeface="Arial" panose="020B0604020202020204" pitchFamily="34" charset="0"/>
                <a:sym typeface="Calibri"/>
              </a:rPr>
              <a:t> </a:t>
            </a:r>
            <a:r>
              <a:rPr lang="en-US" sz="2000" b="1" i="0" u="none" strike="noStrike" cap="none" dirty="0">
                <a:solidFill>
                  <a:schemeClr val="dk1"/>
                </a:solidFill>
                <a:latin typeface="Arial" panose="020B0604020202020204" pitchFamily="34" charset="0"/>
                <a:ea typeface="Calibri"/>
                <a:cs typeface="Arial" panose="020B0604020202020204" pitchFamily="34" charset="0"/>
                <a:sym typeface="Calibri"/>
              </a:rPr>
              <a:t>79</a:t>
            </a:r>
            <a:r>
              <a:rPr lang="en-US" sz="2000" b="0" i="0" u="none" strike="noStrike" cap="none" dirty="0">
                <a:solidFill>
                  <a:schemeClr val="dk1"/>
                </a:solidFill>
                <a:latin typeface="Arial" panose="020B0604020202020204" pitchFamily="34" charset="0"/>
                <a:ea typeface="Calibri"/>
                <a:cs typeface="Arial" panose="020B0604020202020204" pitchFamily="34" charset="0"/>
                <a:sym typeface="Calibri"/>
              </a:rPr>
              <a:t>, 888–96 (2012).</a:t>
            </a:r>
          </a:p>
          <a:p>
            <a:pPr marL="189006" marR="0" lvl="0" indent="-189006" algn="l" rtl="0">
              <a:lnSpc>
                <a:spcPct val="80000"/>
              </a:lnSpc>
              <a:spcBef>
                <a:spcPts val="827"/>
              </a:spcBef>
              <a:spcAft>
                <a:spcPts val="0"/>
              </a:spcAft>
              <a:buClr>
                <a:schemeClr val="dk1"/>
              </a:buClr>
              <a:buSzPts val="2000"/>
              <a:buFont typeface="Arial"/>
              <a:buChar char="•"/>
            </a:pPr>
            <a:r>
              <a:rPr lang="en-US" sz="2000" b="0" i="0" u="none" strike="noStrike" cap="none" dirty="0">
                <a:solidFill>
                  <a:schemeClr val="dk1"/>
                </a:solidFill>
                <a:latin typeface="Arial" panose="020B0604020202020204" pitchFamily="34" charset="0"/>
                <a:ea typeface="Calibri"/>
                <a:cs typeface="Arial" panose="020B0604020202020204" pitchFamily="34" charset="0"/>
                <a:sym typeface="Calibri"/>
              </a:rPr>
              <a:t>K. W. Kaufmann, J. </a:t>
            </a:r>
            <a:r>
              <a:rPr lang="en-US" sz="2000" b="0" i="0" u="none" strike="noStrike" cap="none" dirty="0" err="1">
                <a:solidFill>
                  <a:schemeClr val="dk1"/>
                </a:solidFill>
                <a:latin typeface="Arial" panose="020B0604020202020204" pitchFamily="34" charset="0"/>
                <a:ea typeface="Calibri"/>
                <a:cs typeface="Arial" panose="020B0604020202020204" pitchFamily="34" charset="0"/>
                <a:sym typeface="Calibri"/>
              </a:rPr>
              <a:t>Meiler</a:t>
            </a:r>
            <a:r>
              <a:rPr lang="en-US" sz="2000" b="0" i="0" u="none" strike="noStrike" cap="none" dirty="0">
                <a:solidFill>
                  <a:schemeClr val="dk1"/>
                </a:solidFill>
                <a:latin typeface="Arial" panose="020B0604020202020204" pitchFamily="34" charset="0"/>
                <a:ea typeface="Calibri"/>
                <a:cs typeface="Arial" panose="020B0604020202020204" pitchFamily="34" charset="0"/>
                <a:sym typeface="Calibri"/>
              </a:rPr>
              <a:t>, Using </a:t>
            </a:r>
            <a:r>
              <a:rPr lang="en-US" sz="2000" b="0" i="0" u="none" strike="noStrike" cap="none" dirty="0" err="1">
                <a:solidFill>
                  <a:schemeClr val="dk1"/>
                </a:solidFill>
                <a:latin typeface="Arial" panose="020B0604020202020204" pitchFamily="34" charset="0"/>
                <a:ea typeface="Calibri"/>
                <a:cs typeface="Arial" panose="020B0604020202020204" pitchFamily="34" charset="0"/>
                <a:sym typeface="Calibri"/>
              </a:rPr>
              <a:t>RosettaLigand</a:t>
            </a:r>
            <a:r>
              <a:rPr lang="en-US" sz="2000" b="0" i="0" u="none" strike="noStrike" cap="none" dirty="0">
                <a:solidFill>
                  <a:schemeClr val="dk1"/>
                </a:solidFill>
                <a:latin typeface="Arial" panose="020B0604020202020204" pitchFamily="34" charset="0"/>
                <a:ea typeface="Calibri"/>
                <a:cs typeface="Arial" panose="020B0604020202020204" pitchFamily="34" charset="0"/>
                <a:sym typeface="Calibri"/>
              </a:rPr>
              <a:t> for small molecule docking into comparative models., </a:t>
            </a:r>
            <a:r>
              <a:rPr lang="en-US" sz="2000" b="0" i="1" u="none" strike="noStrike" cap="none" dirty="0" err="1">
                <a:solidFill>
                  <a:schemeClr val="dk1"/>
                </a:solidFill>
                <a:latin typeface="Arial" panose="020B0604020202020204" pitchFamily="34" charset="0"/>
                <a:ea typeface="Calibri"/>
                <a:cs typeface="Arial" panose="020B0604020202020204" pitchFamily="34" charset="0"/>
                <a:sym typeface="Calibri"/>
              </a:rPr>
              <a:t>PloS</a:t>
            </a:r>
            <a:r>
              <a:rPr lang="en-US" sz="2000" b="0" i="1" u="none" strike="noStrike" cap="none" dirty="0">
                <a:solidFill>
                  <a:schemeClr val="dk1"/>
                </a:solidFill>
                <a:latin typeface="Arial" panose="020B0604020202020204" pitchFamily="34" charset="0"/>
                <a:ea typeface="Calibri"/>
                <a:cs typeface="Arial" panose="020B0604020202020204" pitchFamily="34" charset="0"/>
                <a:sym typeface="Calibri"/>
              </a:rPr>
              <a:t> one</a:t>
            </a:r>
            <a:r>
              <a:rPr lang="en-US" sz="2000" b="0" i="0" u="none" strike="noStrike" cap="none" dirty="0">
                <a:solidFill>
                  <a:schemeClr val="dk1"/>
                </a:solidFill>
                <a:latin typeface="Arial" panose="020B0604020202020204" pitchFamily="34" charset="0"/>
                <a:ea typeface="Calibri"/>
                <a:cs typeface="Arial" panose="020B0604020202020204" pitchFamily="34" charset="0"/>
                <a:sym typeface="Calibri"/>
              </a:rPr>
              <a:t> </a:t>
            </a:r>
            <a:r>
              <a:rPr lang="en-US" sz="2000" b="1" i="0" u="none" strike="noStrike" cap="none" dirty="0">
                <a:solidFill>
                  <a:schemeClr val="dk1"/>
                </a:solidFill>
                <a:latin typeface="Arial" panose="020B0604020202020204" pitchFamily="34" charset="0"/>
                <a:ea typeface="Calibri"/>
                <a:cs typeface="Arial" panose="020B0604020202020204" pitchFamily="34" charset="0"/>
                <a:sym typeface="Calibri"/>
              </a:rPr>
              <a:t>7</a:t>
            </a:r>
            <a:r>
              <a:rPr lang="en-US" sz="2000" b="0" i="0" u="none" strike="noStrike" cap="none" dirty="0">
                <a:solidFill>
                  <a:schemeClr val="dk1"/>
                </a:solidFill>
                <a:latin typeface="Arial" panose="020B0604020202020204" pitchFamily="34" charset="0"/>
                <a:ea typeface="Calibri"/>
                <a:cs typeface="Arial" panose="020B0604020202020204" pitchFamily="34" charset="0"/>
                <a:sym typeface="Calibri"/>
              </a:rPr>
              <a:t> (2012), doi:10.1371/journal.pone.0050769.</a:t>
            </a:r>
          </a:p>
          <a:p>
            <a:pPr marL="189006" marR="0" lvl="0" indent="-189006" algn="l" rtl="0">
              <a:lnSpc>
                <a:spcPct val="80000"/>
              </a:lnSpc>
              <a:spcBef>
                <a:spcPts val="827"/>
              </a:spcBef>
              <a:buClr>
                <a:schemeClr val="dk1"/>
              </a:buClr>
              <a:buSzPts val="2000"/>
              <a:buFont typeface="Arial"/>
              <a:buChar char="•"/>
            </a:pPr>
            <a:r>
              <a:rPr lang="en-US" sz="2000" b="0" i="0" u="none" strike="noStrike" cap="none" dirty="0">
                <a:solidFill>
                  <a:schemeClr val="dk1"/>
                </a:solidFill>
                <a:latin typeface="Arial" panose="020B0604020202020204" pitchFamily="34" charset="0"/>
                <a:ea typeface="Calibri"/>
                <a:cs typeface="Arial" panose="020B0604020202020204" pitchFamily="34" charset="0"/>
                <a:sym typeface="Calibri"/>
              </a:rPr>
              <a:t>K. W. Kaufmann </a:t>
            </a:r>
            <a:r>
              <a:rPr lang="en-US" sz="2000" b="0" i="1" u="none" strike="noStrike" cap="none" dirty="0">
                <a:solidFill>
                  <a:schemeClr val="dk1"/>
                </a:solidFill>
                <a:latin typeface="Arial" panose="020B0604020202020204" pitchFamily="34" charset="0"/>
                <a:ea typeface="Calibri"/>
                <a:cs typeface="Arial" panose="020B0604020202020204" pitchFamily="34" charset="0"/>
                <a:sym typeface="Calibri"/>
              </a:rPr>
              <a:t>et al.</a:t>
            </a:r>
            <a:r>
              <a:rPr lang="en-US" sz="2000" b="0" i="0" u="none" strike="noStrike" cap="none" dirty="0">
                <a:solidFill>
                  <a:schemeClr val="dk1"/>
                </a:solidFill>
                <a:latin typeface="Arial" panose="020B0604020202020204" pitchFamily="34" charset="0"/>
                <a:ea typeface="Calibri"/>
                <a:cs typeface="Arial" panose="020B0604020202020204" pitchFamily="34" charset="0"/>
                <a:sym typeface="Calibri"/>
              </a:rPr>
              <a:t>, Structural determinants of species-selective substrate recognition in human and Drosophila serotonin transporters revealed through computational docking studies., </a:t>
            </a:r>
            <a:r>
              <a:rPr lang="en-US" sz="2000" b="0" i="1" u="none" strike="noStrike" cap="none" dirty="0">
                <a:solidFill>
                  <a:schemeClr val="dk1"/>
                </a:solidFill>
                <a:latin typeface="Arial" panose="020B0604020202020204" pitchFamily="34" charset="0"/>
                <a:ea typeface="Calibri"/>
                <a:cs typeface="Arial" panose="020B0604020202020204" pitchFamily="34" charset="0"/>
                <a:sym typeface="Calibri"/>
              </a:rPr>
              <a:t>Proteins</a:t>
            </a:r>
            <a:r>
              <a:rPr lang="en-US" sz="2000" b="0" i="0" u="none" strike="noStrike" cap="none" dirty="0">
                <a:solidFill>
                  <a:schemeClr val="dk1"/>
                </a:solidFill>
                <a:latin typeface="Arial" panose="020B0604020202020204" pitchFamily="34" charset="0"/>
                <a:ea typeface="Calibri"/>
                <a:cs typeface="Arial" panose="020B0604020202020204" pitchFamily="34" charset="0"/>
                <a:sym typeface="Calibri"/>
              </a:rPr>
              <a:t> </a:t>
            </a:r>
            <a:r>
              <a:rPr lang="en-US" sz="2000" b="1" i="0" u="none" strike="noStrike" cap="none" dirty="0">
                <a:solidFill>
                  <a:schemeClr val="dk1"/>
                </a:solidFill>
                <a:latin typeface="Arial" panose="020B0604020202020204" pitchFamily="34" charset="0"/>
                <a:ea typeface="Calibri"/>
                <a:cs typeface="Arial" panose="020B0604020202020204" pitchFamily="34" charset="0"/>
                <a:sym typeface="Calibri"/>
              </a:rPr>
              <a:t>74</a:t>
            </a:r>
            <a:r>
              <a:rPr lang="en-US" sz="2000" b="0" i="0" u="none" strike="noStrike" cap="none" dirty="0">
                <a:solidFill>
                  <a:schemeClr val="dk1"/>
                </a:solidFill>
                <a:latin typeface="Arial" panose="020B0604020202020204" pitchFamily="34" charset="0"/>
                <a:ea typeface="Calibri"/>
                <a:cs typeface="Arial" panose="020B0604020202020204" pitchFamily="34" charset="0"/>
                <a:sym typeface="Calibri"/>
              </a:rPr>
              <a:t>, 630–42 (2009).</a:t>
            </a:r>
          </a:p>
          <a:p>
            <a:pPr marL="189006" marR="0" lvl="0" indent="-189006" algn="l" rtl="0">
              <a:lnSpc>
                <a:spcPct val="80000"/>
              </a:lnSpc>
              <a:spcBef>
                <a:spcPts val="827"/>
              </a:spcBef>
              <a:buClr>
                <a:schemeClr val="dk1"/>
              </a:buClr>
              <a:buSzPts val="2000"/>
              <a:buFont typeface="Arial"/>
              <a:buChar char="•"/>
            </a:pPr>
            <a:r>
              <a:rPr lang="en-US" sz="2000" dirty="0">
                <a:latin typeface="Arial" panose="020B0604020202020204" pitchFamily="34" charset="0"/>
                <a:cs typeface="Arial" panose="020B0604020202020204" pitchFamily="34" charset="0"/>
              </a:rPr>
              <a:t>Regan, J. et al. Structure-activity relationships of the p38alpha MAP Kinase Inhibitor 1-(5-tert-Butyl-2-p-tolyl-2H-pyrazol-3-yl)-3-[4-(2-morpholin-4-yl-ethoxy)naphthalen-1-yl]urea (BIRB 796). </a:t>
            </a:r>
            <a:r>
              <a:rPr lang="en-US" sz="2000" i="1" dirty="0">
                <a:latin typeface="Arial" panose="020B0604020202020204" pitchFamily="34" charset="0"/>
                <a:cs typeface="Arial" panose="020B0604020202020204" pitchFamily="34" charset="0"/>
              </a:rPr>
              <a:t>Journal of Medicinal Chemistry </a:t>
            </a:r>
            <a:r>
              <a:rPr lang="en-US" sz="2000" b="1" dirty="0">
                <a:latin typeface="Arial" panose="020B0604020202020204" pitchFamily="34" charset="0"/>
                <a:cs typeface="Arial" panose="020B0604020202020204" pitchFamily="34" charset="0"/>
              </a:rPr>
              <a:t>46</a:t>
            </a:r>
            <a:r>
              <a:rPr lang="en-US" sz="2000" dirty="0">
                <a:latin typeface="Arial" panose="020B0604020202020204" pitchFamily="34" charset="0"/>
                <a:cs typeface="Arial" panose="020B0604020202020204" pitchFamily="34" charset="0"/>
              </a:rPr>
              <a:t>, 4676-4686</a:t>
            </a:r>
            <a:r>
              <a:rPr lang="en-US" sz="2000" i="1"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(2003).</a:t>
            </a:r>
          </a:p>
          <a:p>
            <a:pPr marL="189006" marR="0" lvl="0" indent="-189006" algn="l" rtl="0">
              <a:lnSpc>
                <a:spcPct val="80000"/>
              </a:lnSpc>
              <a:spcBef>
                <a:spcPts val="827"/>
              </a:spcBef>
              <a:buClr>
                <a:schemeClr val="dk1"/>
              </a:buClr>
              <a:buSzPts val="2000"/>
              <a:buFont typeface="Arial"/>
              <a:buChar char="•"/>
            </a:pPr>
            <a:r>
              <a:rPr lang="en-US" sz="2000" dirty="0">
                <a:solidFill>
                  <a:srgbClr val="3366FF"/>
                </a:solidFill>
                <a:latin typeface="Arial" panose="020B0604020202020204" pitchFamily="34" charset="0"/>
                <a:cs typeface="Arial" panose="020B0604020202020204" pitchFamily="34" charset="0"/>
              </a:rPr>
              <a:t>https://www.bindingdb.org/validation_sets/index.jsp</a:t>
            </a:r>
          </a:p>
        </p:txBody>
      </p:sp>
      <p:sp>
        <p:nvSpPr>
          <p:cNvPr id="8" name="Freeform 8"/>
          <p:cNvSpPr/>
          <p:nvPr/>
        </p:nvSpPr>
        <p:spPr>
          <a:xfrm>
            <a:off x="15820015" y="909632"/>
            <a:ext cx="1439285" cy="238136"/>
          </a:xfrm>
          <a:custGeom>
            <a:avLst/>
            <a:gdLst/>
            <a:ahLst/>
            <a:cxnLst/>
            <a:rect l="l" t="t" r="r" b="b"/>
            <a:pathLst>
              <a:path w="1439285" h="238136">
                <a:moveTo>
                  <a:pt x="0" y="0"/>
                </a:moveTo>
                <a:lnTo>
                  <a:pt x="1439285" y="0"/>
                </a:lnTo>
                <a:lnTo>
                  <a:pt x="1439285" y="238136"/>
                </a:lnTo>
                <a:lnTo>
                  <a:pt x="0" y="23813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9" name="Freeform 9"/>
          <p:cNvSpPr/>
          <p:nvPr/>
        </p:nvSpPr>
        <p:spPr>
          <a:xfrm rot="-5400000">
            <a:off x="843214" y="435127"/>
            <a:ext cx="627792" cy="1450780"/>
          </a:xfrm>
          <a:custGeom>
            <a:avLst/>
            <a:gdLst/>
            <a:ahLst/>
            <a:cxnLst/>
            <a:rect l="l" t="t" r="r" b="b"/>
            <a:pathLst>
              <a:path w="627792" h="1450780">
                <a:moveTo>
                  <a:pt x="0" y="0"/>
                </a:moveTo>
                <a:lnTo>
                  <a:pt x="627793" y="0"/>
                </a:lnTo>
                <a:lnTo>
                  <a:pt x="627793" y="1450781"/>
                </a:lnTo>
                <a:lnTo>
                  <a:pt x="0" y="145078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Tree>
    <p:extLst>
      <p:ext uri="{BB962C8B-B14F-4D97-AF65-F5344CB8AC3E}">
        <p14:creationId xmlns:p14="http://schemas.microsoft.com/office/powerpoint/2010/main" val="25428415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2468863" y="431800"/>
            <a:ext cx="13022341" cy="1164293"/>
          </a:xfrm>
          <a:prstGeom prst="rect">
            <a:avLst/>
          </a:prstGeom>
        </p:spPr>
        <p:txBody>
          <a:bodyPr wrap="square" lIns="0" tIns="0" rIns="0" bIns="0" rtlCol="0" anchor="t">
            <a:spAutoFit/>
          </a:bodyPr>
          <a:lstStyle/>
          <a:p>
            <a:pPr marL="0" lvl="0" indent="0" algn="l">
              <a:lnSpc>
                <a:spcPts val="9799"/>
              </a:lnSpc>
              <a:spcBef>
                <a:spcPct val="0"/>
              </a:spcBef>
            </a:pPr>
            <a:r>
              <a:rPr lang="en-US" sz="6999" b="1" dirty="0">
                <a:solidFill>
                  <a:srgbClr val="282828"/>
                </a:solidFill>
                <a:latin typeface="Montserrat Bold"/>
                <a:ea typeface="Montserrat Bold"/>
                <a:cs typeface="Montserrat Bold"/>
                <a:sym typeface="Montserrat Bold"/>
              </a:rPr>
              <a:t>Ligand Docking</a:t>
            </a:r>
          </a:p>
        </p:txBody>
      </p:sp>
      <p:grpSp>
        <p:nvGrpSpPr>
          <p:cNvPr id="4" name="Group 4"/>
          <p:cNvGrpSpPr/>
          <p:nvPr/>
        </p:nvGrpSpPr>
        <p:grpSpPr>
          <a:xfrm>
            <a:off x="-877281" y="0"/>
            <a:ext cx="3088591" cy="10287000"/>
            <a:chOff x="0" y="0"/>
            <a:chExt cx="813456" cy="2709333"/>
          </a:xfrm>
        </p:grpSpPr>
        <p:sp>
          <p:nvSpPr>
            <p:cNvPr id="5" name="Freeform 5"/>
            <p:cNvSpPr/>
            <p:nvPr/>
          </p:nvSpPr>
          <p:spPr>
            <a:xfrm>
              <a:off x="0" y="0"/>
              <a:ext cx="813456" cy="2709333"/>
            </a:xfrm>
            <a:custGeom>
              <a:avLst/>
              <a:gdLst/>
              <a:ahLst/>
              <a:cxnLst/>
              <a:rect l="l" t="t" r="r" b="b"/>
              <a:pathLst>
                <a:path w="813456" h="2709333">
                  <a:moveTo>
                    <a:pt x="0" y="0"/>
                  </a:moveTo>
                  <a:lnTo>
                    <a:pt x="813456" y="0"/>
                  </a:lnTo>
                  <a:lnTo>
                    <a:pt x="813456" y="2709333"/>
                  </a:lnTo>
                  <a:lnTo>
                    <a:pt x="0" y="2709333"/>
                  </a:lnTo>
                  <a:close/>
                </a:path>
              </a:pathLst>
            </a:custGeom>
            <a:solidFill>
              <a:srgbClr val="AEE3EF"/>
            </a:solidFill>
            <a:ln cap="sq">
              <a:noFill/>
              <a:prstDash val="solid"/>
              <a:miter/>
            </a:ln>
          </p:spPr>
          <p:txBody>
            <a:bodyPr/>
            <a:lstStyle/>
            <a:p>
              <a:endParaRPr lang="en-US"/>
            </a:p>
          </p:txBody>
        </p:sp>
        <p:sp>
          <p:nvSpPr>
            <p:cNvPr id="6" name="TextBox 6"/>
            <p:cNvSpPr txBox="1"/>
            <p:nvPr/>
          </p:nvSpPr>
          <p:spPr>
            <a:xfrm>
              <a:off x="0" y="-28575"/>
              <a:ext cx="813456" cy="2737908"/>
            </a:xfrm>
            <a:prstGeom prst="rect">
              <a:avLst/>
            </a:prstGeom>
          </p:spPr>
          <p:txBody>
            <a:bodyPr lIns="50800" tIns="50800" rIns="50800" bIns="50800" rtlCol="0" anchor="ctr"/>
            <a:lstStyle/>
            <a:p>
              <a:pPr marL="0" lvl="0" indent="0" algn="ctr">
                <a:lnSpc>
                  <a:spcPts val="2852"/>
                </a:lnSpc>
                <a:spcBef>
                  <a:spcPct val="0"/>
                </a:spcBef>
              </a:pPr>
              <a:endParaRPr/>
            </a:p>
          </p:txBody>
        </p:sp>
      </p:grpSp>
      <p:sp>
        <p:nvSpPr>
          <p:cNvPr id="8" name="Freeform 8"/>
          <p:cNvSpPr/>
          <p:nvPr/>
        </p:nvSpPr>
        <p:spPr>
          <a:xfrm>
            <a:off x="15820015" y="909632"/>
            <a:ext cx="1439285" cy="238136"/>
          </a:xfrm>
          <a:custGeom>
            <a:avLst/>
            <a:gdLst/>
            <a:ahLst/>
            <a:cxnLst/>
            <a:rect l="l" t="t" r="r" b="b"/>
            <a:pathLst>
              <a:path w="1439285" h="238136">
                <a:moveTo>
                  <a:pt x="0" y="0"/>
                </a:moveTo>
                <a:lnTo>
                  <a:pt x="1439285" y="0"/>
                </a:lnTo>
                <a:lnTo>
                  <a:pt x="1439285" y="238136"/>
                </a:lnTo>
                <a:lnTo>
                  <a:pt x="0" y="23813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9" name="Freeform 9"/>
          <p:cNvSpPr/>
          <p:nvPr/>
        </p:nvSpPr>
        <p:spPr>
          <a:xfrm rot="-5400000">
            <a:off x="843214" y="435127"/>
            <a:ext cx="627792" cy="1450780"/>
          </a:xfrm>
          <a:custGeom>
            <a:avLst/>
            <a:gdLst/>
            <a:ahLst/>
            <a:cxnLst/>
            <a:rect l="l" t="t" r="r" b="b"/>
            <a:pathLst>
              <a:path w="627792" h="1450780">
                <a:moveTo>
                  <a:pt x="0" y="0"/>
                </a:moveTo>
                <a:lnTo>
                  <a:pt x="627793" y="0"/>
                </a:lnTo>
                <a:lnTo>
                  <a:pt x="627793" y="1450781"/>
                </a:lnTo>
                <a:lnTo>
                  <a:pt x="0" y="145078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0" name="Freeform 10"/>
          <p:cNvSpPr/>
          <p:nvPr/>
        </p:nvSpPr>
        <p:spPr>
          <a:xfrm rot="5400000">
            <a:off x="16196494" y="8195494"/>
            <a:ext cx="642000" cy="1483613"/>
          </a:xfrm>
          <a:custGeom>
            <a:avLst/>
            <a:gdLst/>
            <a:ahLst/>
            <a:cxnLst/>
            <a:rect l="l" t="t" r="r" b="b"/>
            <a:pathLst>
              <a:path w="642000" h="1483613">
                <a:moveTo>
                  <a:pt x="0" y="0"/>
                </a:moveTo>
                <a:lnTo>
                  <a:pt x="641999" y="0"/>
                </a:lnTo>
                <a:lnTo>
                  <a:pt x="641999" y="1483613"/>
                </a:lnTo>
                <a:lnTo>
                  <a:pt x="0" y="148361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pic>
        <p:nvPicPr>
          <p:cNvPr id="14" name="Picture 13">
            <a:extLst>
              <a:ext uri="{FF2B5EF4-FFF2-40B4-BE49-F238E27FC236}">
                <a16:creationId xmlns:a16="http://schemas.microsoft.com/office/drawing/2014/main" id="{D29871F2-2D5D-944A-3E1E-0998BDA1B414}"/>
              </a:ext>
            </a:extLst>
          </p:cNvPr>
          <p:cNvPicPr>
            <a:picLocks noChangeAspect="1"/>
          </p:cNvPicPr>
          <p:nvPr/>
        </p:nvPicPr>
        <p:blipFill>
          <a:blip r:embed="rId6"/>
          <a:stretch>
            <a:fillRect/>
          </a:stretch>
        </p:blipFill>
        <p:spPr>
          <a:xfrm>
            <a:off x="2506962" y="2019300"/>
            <a:ext cx="11209037" cy="7437621"/>
          </a:xfrm>
          <a:prstGeom prst="rect">
            <a:avLst/>
          </a:prstGeom>
        </p:spPr>
      </p:pic>
      <p:sp>
        <p:nvSpPr>
          <p:cNvPr id="15" name="TextBox 14">
            <a:extLst>
              <a:ext uri="{FF2B5EF4-FFF2-40B4-BE49-F238E27FC236}">
                <a16:creationId xmlns:a16="http://schemas.microsoft.com/office/drawing/2014/main" id="{69E31315-B24C-26E6-01EF-8D937E71555C}"/>
              </a:ext>
            </a:extLst>
          </p:cNvPr>
          <p:cNvSpPr txBox="1"/>
          <p:nvPr/>
        </p:nvSpPr>
        <p:spPr>
          <a:xfrm>
            <a:off x="2468863" y="9701311"/>
            <a:ext cx="3713965" cy="400110"/>
          </a:xfrm>
          <a:prstGeom prst="rect">
            <a:avLst/>
          </a:prstGeom>
          <a:noFill/>
        </p:spPr>
        <p:txBody>
          <a:bodyPr wrap="none" rtlCol="0">
            <a:spAutoFit/>
          </a:bodyPr>
          <a:lstStyle/>
          <a:p>
            <a:r>
              <a:rPr lang="en-US" sz="2000" dirty="0" err="1"/>
              <a:t>Scigenis</a:t>
            </a:r>
            <a:r>
              <a:rPr lang="en-US" sz="2000" dirty="0"/>
              <a:t>, via Wikimedia Commons</a:t>
            </a:r>
          </a:p>
        </p:txBody>
      </p:sp>
    </p:spTree>
    <p:extLst>
      <p:ext uri="{BB962C8B-B14F-4D97-AF65-F5344CB8AC3E}">
        <p14:creationId xmlns:p14="http://schemas.microsoft.com/office/powerpoint/2010/main" val="2762436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2468863" y="431800"/>
            <a:ext cx="13456937" cy="1164293"/>
          </a:xfrm>
          <a:prstGeom prst="rect">
            <a:avLst/>
          </a:prstGeom>
        </p:spPr>
        <p:txBody>
          <a:bodyPr wrap="square" lIns="0" tIns="0" rIns="0" bIns="0" rtlCol="0" anchor="t">
            <a:spAutoFit/>
          </a:bodyPr>
          <a:lstStyle/>
          <a:p>
            <a:pPr marL="0" lvl="0" indent="0" algn="l">
              <a:lnSpc>
                <a:spcPts val="9799"/>
              </a:lnSpc>
              <a:spcBef>
                <a:spcPct val="0"/>
              </a:spcBef>
            </a:pPr>
            <a:r>
              <a:rPr lang="en-US" sz="6999" b="1" dirty="0">
                <a:solidFill>
                  <a:srgbClr val="282828"/>
                </a:solidFill>
                <a:latin typeface="Montserrat Bold"/>
                <a:ea typeface="Montserrat Bold"/>
                <a:cs typeface="Montserrat Bold"/>
                <a:sym typeface="Montserrat Bold"/>
              </a:rPr>
              <a:t>Ligand Docking and Rosetta</a:t>
            </a:r>
          </a:p>
        </p:txBody>
      </p:sp>
      <p:grpSp>
        <p:nvGrpSpPr>
          <p:cNvPr id="4" name="Group 4"/>
          <p:cNvGrpSpPr/>
          <p:nvPr/>
        </p:nvGrpSpPr>
        <p:grpSpPr>
          <a:xfrm>
            <a:off x="-877281" y="0"/>
            <a:ext cx="3088591" cy="10287000"/>
            <a:chOff x="0" y="0"/>
            <a:chExt cx="813456" cy="2709333"/>
          </a:xfrm>
        </p:grpSpPr>
        <p:sp>
          <p:nvSpPr>
            <p:cNvPr id="5" name="Freeform 5"/>
            <p:cNvSpPr/>
            <p:nvPr/>
          </p:nvSpPr>
          <p:spPr>
            <a:xfrm>
              <a:off x="0" y="0"/>
              <a:ext cx="813456" cy="2709333"/>
            </a:xfrm>
            <a:custGeom>
              <a:avLst/>
              <a:gdLst/>
              <a:ahLst/>
              <a:cxnLst/>
              <a:rect l="l" t="t" r="r" b="b"/>
              <a:pathLst>
                <a:path w="813456" h="2709333">
                  <a:moveTo>
                    <a:pt x="0" y="0"/>
                  </a:moveTo>
                  <a:lnTo>
                    <a:pt x="813456" y="0"/>
                  </a:lnTo>
                  <a:lnTo>
                    <a:pt x="813456" y="2709333"/>
                  </a:lnTo>
                  <a:lnTo>
                    <a:pt x="0" y="2709333"/>
                  </a:lnTo>
                  <a:close/>
                </a:path>
              </a:pathLst>
            </a:custGeom>
            <a:solidFill>
              <a:srgbClr val="AEE3EF"/>
            </a:solidFill>
            <a:ln cap="sq">
              <a:noFill/>
              <a:prstDash val="solid"/>
              <a:miter/>
            </a:ln>
          </p:spPr>
          <p:txBody>
            <a:bodyPr/>
            <a:lstStyle/>
            <a:p>
              <a:endParaRPr lang="en-US"/>
            </a:p>
          </p:txBody>
        </p:sp>
        <p:sp>
          <p:nvSpPr>
            <p:cNvPr id="6" name="TextBox 6"/>
            <p:cNvSpPr txBox="1"/>
            <p:nvPr/>
          </p:nvSpPr>
          <p:spPr>
            <a:xfrm>
              <a:off x="0" y="-28575"/>
              <a:ext cx="813456" cy="2737908"/>
            </a:xfrm>
            <a:prstGeom prst="rect">
              <a:avLst/>
            </a:prstGeom>
          </p:spPr>
          <p:txBody>
            <a:bodyPr lIns="50800" tIns="50800" rIns="50800" bIns="50800" rtlCol="0" anchor="ctr"/>
            <a:lstStyle/>
            <a:p>
              <a:pPr marL="0" lvl="0" indent="0" algn="ctr">
                <a:lnSpc>
                  <a:spcPts val="2852"/>
                </a:lnSpc>
                <a:spcBef>
                  <a:spcPct val="0"/>
                </a:spcBef>
              </a:pPr>
              <a:endParaRPr/>
            </a:p>
          </p:txBody>
        </p:sp>
      </p:grpSp>
      <p:sp>
        <p:nvSpPr>
          <p:cNvPr id="8" name="Freeform 8"/>
          <p:cNvSpPr/>
          <p:nvPr/>
        </p:nvSpPr>
        <p:spPr>
          <a:xfrm>
            <a:off x="15820015" y="909632"/>
            <a:ext cx="1439285" cy="238136"/>
          </a:xfrm>
          <a:custGeom>
            <a:avLst/>
            <a:gdLst/>
            <a:ahLst/>
            <a:cxnLst/>
            <a:rect l="l" t="t" r="r" b="b"/>
            <a:pathLst>
              <a:path w="1439285" h="238136">
                <a:moveTo>
                  <a:pt x="0" y="0"/>
                </a:moveTo>
                <a:lnTo>
                  <a:pt x="1439285" y="0"/>
                </a:lnTo>
                <a:lnTo>
                  <a:pt x="1439285" y="238136"/>
                </a:lnTo>
                <a:lnTo>
                  <a:pt x="0" y="2381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9" name="Freeform 9"/>
          <p:cNvSpPr/>
          <p:nvPr/>
        </p:nvSpPr>
        <p:spPr>
          <a:xfrm rot="-5400000">
            <a:off x="843214" y="435127"/>
            <a:ext cx="627792" cy="1450780"/>
          </a:xfrm>
          <a:custGeom>
            <a:avLst/>
            <a:gdLst/>
            <a:ahLst/>
            <a:cxnLst/>
            <a:rect l="l" t="t" r="r" b="b"/>
            <a:pathLst>
              <a:path w="627792" h="1450780">
                <a:moveTo>
                  <a:pt x="0" y="0"/>
                </a:moveTo>
                <a:lnTo>
                  <a:pt x="627793" y="0"/>
                </a:lnTo>
                <a:lnTo>
                  <a:pt x="627793" y="1450781"/>
                </a:lnTo>
                <a:lnTo>
                  <a:pt x="0" y="145078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0" name="Freeform 10"/>
          <p:cNvSpPr/>
          <p:nvPr/>
        </p:nvSpPr>
        <p:spPr>
          <a:xfrm rot="5400000">
            <a:off x="16196494" y="8195494"/>
            <a:ext cx="642000" cy="1483613"/>
          </a:xfrm>
          <a:custGeom>
            <a:avLst/>
            <a:gdLst/>
            <a:ahLst/>
            <a:cxnLst/>
            <a:rect l="l" t="t" r="r" b="b"/>
            <a:pathLst>
              <a:path w="642000" h="1483613">
                <a:moveTo>
                  <a:pt x="0" y="0"/>
                </a:moveTo>
                <a:lnTo>
                  <a:pt x="641999" y="0"/>
                </a:lnTo>
                <a:lnTo>
                  <a:pt x="641999" y="1483613"/>
                </a:lnTo>
                <a:lnTo>
                  <a:pt x="0" y="148361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pic>
        <p:nvPicPr>
          <p:cNvPr id="13" name="Shape 97" descr="LizGPCRDock.gif">
            <a:extLst>
              <a:ext uri="{FF2B5EF4-FFF2-40B4-BE49-F238E27FC236}">
                <a16:creationId xmlns:a16="http://schemas.microsoft.com/office/drawing/2014/main" id="{8FE423C0-2E37-B771-89D8-1FE2EEC84DFB}"/>
              </a:ext>
            </a:extLst>
          </p:cNvPr>
          <p:cNvPicPr preferRelativeResize="0">
            <a:picLocks/>
          </p:cNvPicPr>
          <p:nvPr/>
        </p:nvPicPr>
        <p:blipFill rotWithShape="1">
          <a:blip r:embed="rId7">
            <a:alphaModFix/>
          </a:blip>
          <a:srcRect/>
          <a:stretch/>
        </p:blipFill>
        <p:spPr>
          <a:xfrm>
            <a:off x="2971800" y="1856941"/>
            <a:ext cx="8351251" cy="6464622"/>
          </a:xfrm>
          <a:prstGeom prst="rect">
            <a:avLst/>
          </a:prstGeom>
          <a:noFill/>
          <a:ln>
            <a:noFill/>
          </a:ln>
        </p:spPr>
      </p:pic>
      <p:sp>
        <p:nvSpPr>
          <p:cNvPr id="14" name="Shape 98">
            <a:extLst>
              <a:ext uri="{FF2B5EF4-FFF2-40B4-BE49-F238E27FC236}">
                <a16:creationId xmlns:a16="http://schemas.microsoft.com/office/drawing/2014/main" id="{3803E378-3E29-D5D9-D1E0-78F4B7BD7888}"/>
              </a:ext>
            </a:extLst>
          </p:cNvPr>
          <p:cNvSpPr txBox="1"/>
          <p:nvPr/>
        </p:nvSpPr>
        <p:spPr>
          <a:xfrm>
            <a:off x="3429000" y="8801100"/>
            <a:ext cx="7086600" cy="642001"/>
          </a:xfrm>
          <a:prstGeom prst="rect">
            <a:avLst/>
          </a:prstGeom>
          <a:noFill/>
          <a:ln>
            <a:noFill/>
          </a:ln>
        </p:spPr>
        <p:txBody>
          <a:bodyPr wrap="square" lIns="91425" tIns="45700" rIns="91425" bIns="45700" anchor="t" anchorCtr="0">
            <a:noAutofit/>
          </a:bodyPr>
          <a:lstStyle/>
          <a:p>
            <a:pPr marL="0" marR="0" lvl="0" indent="0" algn="l" rtl="0">
              <a:spcBef>
                <a:spcPts val="0"/>
              </a:spcBef>
              <a:spcAft>
                <a:spcPts val="0"/>
              </a:spcAft>
              <a:buNone/>
            </a:pPr>
            <a:r>
              <a:rPr lang="en-US" b="0" i="0" u="none" strike="noStrike" cap="none" dirty="0">
                <a:solidFill>
                  <a:schemeClr val="dk1"/>
                </a:solidFill>
                <a:latin typeface="Arial"/>
                <a:ea typeface="Arial"/>
                <a:cs typeface="Arial"/>
                <a:sym typeface="Arial"/>
              </a:rPr>
              <a:t>K. J. Gregory </a:t>
            </a:r>
            <a:r>
              <a:rPr lang="en-US" b="0" i="1" u="none" strike="noStrike" cap="none" dirty="0">
                <a:solidFill>
                  <a:schemeClr val="dk1"/>
                </a:solidFill>
                <a:latin typeface="Arial"/>
                <a:ea typeface="Arial"/>
                <a:cs typeface="Arial"/>
                <a:sym typeface="Arial"/>
              </a:rPr>
              <a:t>et al.</a:t>
            </a:r>
            <a:r>
              <a:rPr lang="en-US" b="0" i="0" u="none" strike="noStrike" cap="none" dirty="0">
                <a:solidFill>
                  <a:schemeClr val="dk1"/>
                </a:solidFill>
                <a:latin typeface="Arial"/>
                <a:ea typeface="Arial"/>
                <a:cs typeface="Arial"/>
                <a:sym typeface="Arial"/>
              </a:rPr>
              <a:t>, </a:t>
            </a:r>
            <a:r>
              <a:rPr lang="en-US" b="0" i="1" u="none" strike="noStrike" cap="none" dirty="0">
                <a:solidFill>
                  <a:schemeClr val="dk1"/>
                </a:solidFill>
                <a:latin typeface="Arial"/>
                <a:ea typeface="Arial"/>
                <a:cs typeface="Arial"/>
                <a:sym typeface="Arial"/>
              </a:rPr>
              <a:t>Molecular pharmacology</a:t>
            </a:r>
            <a:r>
              <a:rPr lang="en-US" b="0" i="0" u="none" strike="noStrike" cap="none" dirty="0">
                <a:solidFill>
                  <a:schemeClr val="dk1"/>
                </a:solidFill>
                <a:latin typeface="Arial"/>
                <a:ea typeface="Arial"/>
                <a:cs typeface="Arial"/>
                <a:sym typeface="Arial"/>
              </a:rPr>
              <a:t> </a:t>
            </a:r>
            <a:r>
              <a:rPr lang="en-US" b="1" i="0" u="none" strike="noStrike" cap="none" dirty="0">
                <a:solidFill>
                  <a:schemeClr val="dk1"/>
                </a:solidFill>
                <a:latin typeface="Arial"/>
                <a:ea typeface="Arial"/>
                <a:cs typeface="Arial"/>
                <a:sym typeface="Arial"/>
              </a:rPr>
              <a:t>83</a:t>
            </a:r>
            <a:r>
              <a:rPr lang="en-US" b="0" i="0" u="none" strike="noStrike" cap="none" dirty="0">
                <a:solidFill>
                  <a:schemeClr val="dk1"/>
                </a:solidFill>
                <a:latin typeface="Arial"/>
                <a:ea typeface="Arial"/>
                <a:cs typeface="Arial"/>
                <a:sym typeface="Arial"/>
              </a:rPr>
              <a:t>, 991–1006 (2013).</a:t>
            </a:r>
          </a:p>
        </p:txBody>
      </p:sp>
      <p:grpSp>
        <p:nvGrpSpPr>
          <p:cNvPr id="12" name="Group 11">
            <a:extLst>
              <a:ext uri="{FF2B5EF4-FFF2-40B4-BE49-F238E27FC236}">
                <a16:creationId xmlns:a16="http://schemas.microsoft.com/office/drawing/2014/main" id="{7C4EC230-2FB4-B119-7221-3962F7DAA9FB}"/>
              </a:ext>
            </a:extLst>
          </p:cNvPr>
          <p:cNvGrpSpPr/>
          <p:nvPr/>
        </p:nvGrpSpPr>
        <p:grpSpPr>
          <a:xfrm>
            <a:off x="11714854" y="2708153"/>
            <a:ext cx="6420746" cy="4579576"/>
            <a:chOff x="11714854" y="2708153"/>
            <a:chExt cx="6420746" cy="4579576"/>
          </a:xfrm>
        </p:grpSpPr>
        <p:pic>
          <p:nvPicPr>
            <p:cNvPr id="7" name="Picture 6">
              <a:extLst>
                <a:ext uri="{FF2B5EF4-FFF2-40B4-BE49-F238E27FC236}">
                  <a16:creationId xmlns:a16="http://schemas.microsoft.com/office/drawing/2014/main" id="{0DCDF937-F676-10AD-6798-25FFB9DAD5EC}"/>
                </a:ext>
              </a:extLst>
            </p:cNvPr>
            <p:cNvPicPr>
              <a:picLocks noChangeAspect="1"/>
            </p:cNvPicPr>
            <p:nvPr/>
          </p:nvPicPr>
          <p:blipFill>
            <a:blip r:embed="rId8"/>
            <a:stretch>
              <a:fillRect/>
            </a:stretch>
          </p:blipFill>
          <p:spPr>
            <a:xfrm>
              <a:off x="11714854" y="2877038"/>
              <a:ext cx="6420746" cy="4410691"/>
            </a:xfrm>
            <a:prstGeom prst="rect">
              <a:avLst/>
            </a:prstGeom>
          </p:spPr>
        </p:pic>
        <p:sp>
          <p:nvSpPr>
            <p:cNvPr id="11" name="Rectangle 10">
              <a:extLst>
                <a:ext uri="{FF2B5EF4-FFF2-40B4-BE49-F238E27FC236}">
                  <a16:creationId xmlns:a16="http://schemas.microsoft.com/office/drawing/2014/main" id="{559EE735-C4F5-B325-FC95-30A248A3A888}"/>
                </a:ext>
              </a:extLst>
            </p:cNvPr>
            <p:cNvSpPr/>
            <p:nvPr/>
          </p:nvSpPr>
          <p:spPr>
            <a:xfrm>
              <a:off x="12954000" y="2708153"/>
              <a:ext cx="4876800" cy="53006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Shape 98">
            <a:extLst>
              <a:ext uri="{FF2B5EF4-FFF2-40B4-BE49-F238E27FC236}">
                <a16:creationId xmlns:a16="http://schemas.microsoft.com/office/drawing/2014/main" id="{B15FC20C-3BE6-A068-AB4B-106B9D69DB15}"/>
              </a:ext>
            </a:extLst>
          </p:cNvPr>
          <p:cNvSpPr txBox="1"/>
          <p:nvPr/>
        </p:nvSpPr>
        <p:spPr>
          <a:xfrm>
            <a:off x="12116878" y="7679563"/>
            <a:ext cx="5067300" cy="394890"/>
          </a:xfrm>
          <a:prstGeom prst="rect">
            <a:avLst/>
          </a:prstGeom>
          <a:noFill/>
          <a:ln>
            <a:noFill/>
          </a:ln>
        </p:spPr>
        <p:txBody>
          <a:bodyPr wrap="square" lIns="91425" tIns="45700" rIns="91425" bIns="45700" anchor="t" anchorCtr="0">
            <a:noAutofit/>
          </a:bodyPr>
          <a:lstStyle/>
          <a:p>
            <a:pPr marL="0" marR="0" lvl="0" indent="0" algn="l" rtl="0">
              <a:spcBef>
                <a:spcPts val="0"/>
              </a:spcBef>
              <a:spcAft>
                <a:spcPts val="0"/>
              </a:spcAft>
              <a:buNone/>
            </a:pPr>
            <a:r>
              <a:rPr lang="en-US" dirty="0">
                <a:solidFill>
                  <a:schemeClr val="dk1"/>
                </a:solidFill>
                <a:latin typeface="Arial"/>
                <a:ea typeface="Arial"/>
                <a:cs typeface="Arial"/>
                <a:sym typeface="Arial"/>
              </a:rPr>
              <a:t>H</a:t>
            </a:r>
            <a:r>
              <a:rPr lang="en-US" b="0" i="0" u="none" strike="noStrike" cap="none" dirty="0">
                <a:solidFill>
                  <a:schemeClr val="dk1"/>
                </a:solidFill>
                <a:latin typeface="Arial"/>
                <a:ea typeface="Arial"/>
                <a:cs typeface="Arial"/>
                <a:sym typeface="Arial"/>
              </a:rPr>
              <a:t>. </a:t>
            </a:r>
            <a:r>
              <a:rPr lang="en-US" dirty="0">
                <a:solidFill>
                  <a:schemeClr val="dk1"/>
                </a:solidFill>
                <a:latin typeface="Arial"/>
                <a:ea typeface="Arial"/>
                <a:cs typeface="Arial"/>
                <a:sym typeface="Arial"/>
              </a:rPr>
              <a:t>Wu </a:t>
            </a:r>
            <a:r>
              <a:rPr lang="en-US" b="0" i="1" u="none" strike="noStrike" cap="none" dirty="0">
                <a:solidFill>
                  <a:schemeClr val="dk1"/>
                </a:solidFill>
                <a:latin typeface="Arial"/>
                <a:ea typeface="Arial"/>
                <a:cs typeface="Arial"/>
                <a:sym typeface="Arial"/>
              </a:rPr>
              <a:t>et al.</a:t>
            </a:r>
            <a:r>
              <a:rPr lang="en-US" b="0" i="0" u="none" strike="noStrike" cap="none" dirty="0">
                <a:solidFill>
                  <a:schemeClr val="dk1"/>
                </a:solidFill>
                <a:latin typeface="Arial"/>
                <a:ea typeface="Arial"/>
                <a:cs typeface="Arial"/>
                <a:sym typeface="Arial"/>
              </a:rPr>
              <a:t>, </a:t>
            </a:r>
            <a:r>
              <a:rPr lang="en-US" b="0" i="1" u="none" strike="noStrike" cap="none" dirty="0">
                <a:solidFill>
                  <a:schemeClr val="dk1"/>
                </a:solidFill>
                <a:latin typeface="Arial"/>
                <a:ea typeface="Arial"/>
                <a:cs typeface="Arial"/>
                <a:sym typeface="Arial"/>
              </a:rPr>
              <a:t>Science</a:t>
            </a:r>
            <a:r>
              <a:rPr lang="en-US" b="0" i="0" u="none" strike="noStrike" cap="none" dirty="0">
                <a:solidFill>
                  <a:schemeClr val="dk1"/>
                </a:solidFill>
                <a:latin typeface="Arial"/>
                <a:ea typeface="Arial"/>
                <a:cs typeface="Arial"/>
                <a:sym typeface="Arial"/>
              </a:rPr>
              <a:t> </a:t>
            </a:r>
            <a:r>
              <a:rPr lang="en-US" b="1" dirty="0">
                <a:solidFill>
                  <a:schemeClr val="dk1"/>
                </a:solidFill>
                <a:latin typeface="Arial"/>
                <a:cs typeface="Arial"/>
              </a:rPr>
              <a:t>344</a:t>
            </a:r>
            <a:r>
              <a:rPr lang="en-US" dirty="0">
                <a:solidFill>
                  <a:schemeClr val="dk1"/>
                </a:solidFill>
                <a:latin typeface="Arial"/>
                <a:cs typeface="Arial"/>
              </a:rPr>
              <a:t>(6179):58–64</a:t>
            </a:r>
            <a:r>
              <a:rPr lang="en-US" dirty="0">
                <a:solidFill>
                  <a:schemeClr val="dk1"/>
                </a:solidFill>
                <a:latin typeface="Arial"/>
                <a:cs typeface="Arial"/>
                <a:sym typeface="Arial"/>
              </a:rPr>
              <a:t> (2014</a:t>
            </a:r>
            <a:r>
              <a:rPr lang="en-US" b="0" i="0" u="none" strike="noStrike" cap="none" dirty="0">
                <a:solidFill>
                  <a:schemeClr val="dk1"/>
                </a:solidFill>
                <a:latin typeface="Arial"/>
                <a:ea typeface="Arial"/>
                <a:cs typeface="Arial"/>
                <a:sym typeface="Arial"/>
              </a:rPr>
              <a:t>).</a:t>
            </a:r>
          </a:p>
        </p:txBody>
      </p:sp>
    </p:spTree>
    <p:extLst>
      <p:ext uri="{BB962C8B-B14F-4D97-AF65-F5344CB8AC3E}">
        <p14:creationId xmlns:p14="http://schemas.microsoft.com/office/powerpoint/2010/main" val="12345546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2468863" y="431800"/>
            <a:ext cx="13022341" cy="1193800"/>
          </a:xfrm>
          <a:prstGeom prst="rect">
            <a:avLst/>
          </a:prstGeom>
        </p:spPr>
        <p:txBody>
          <a:bodyPr wrap="square" lIns="0" tIns="0" rIns="0" bIns="0" rtlCol="0" anchor="t">
            <a:spAutoFit/>
          </a:bodyPr>
          <a:lstStyle/>
          <a:p>
            <a:pPr marL="0" lvl="0" indent="0" algn="l">
              <a:lnSpc>
                <a:spcPts val="9799"/>
              </a:lnSpc>
              <a:spcBef>
                <a:spcPct val="0"/>
              </a:spcBef>
            </a:pPr>
            <a:r>
              <a:rPr lang="en-US" sz="6999" b="1" dirty="0" err="1">
                <a:solidFill>
                  <a:srgbClr val="282828"/>
                </a:solidFill>
                <a:latin typeface="Montserrat Bold"/>
                <a:ea typeface="Montserrat Bold"/>
                <a:cs typeface="Montserrat Bold"/>
                <a:sym typeface="Montserrat Bold"/>
              </a:rPr>
              <a:t>RosettaLigand</a:t>
            </a:r>
            <a:r>
              <a:rPr lang="en-US" sz="6999" b="1" dirty="0">
                <a:solidFill>
                  <a:srgbClr val="282828"/>
                </a:solidFill>
                <a:latin typeface="Montserrat Bold"/>
                <a:ea typeface="Montserrat Bold"/>
                <a:cs typeface="Montserrat Bold"/>
                <a:sym typeface="Montserrat Bold"/>
              </a:rPr>
              <a:t> History</a:t>
            </a:r>
          </a:p>
        </p:txBody>
      </p:sp>
      <p:grpSp>
        <p:nvGrpSpPr>
          <p:cNvPr id="4" name="Group 4"/>
          <p:cNvGrpSpPr/>
          <p:nvPr/>
        </p:nvGrpSpPr>
        <p:grpSpPr>
          <a:xfrm>
            <a:off x="-877281" y="0"/>
            <a:ext cx="3088591" cy="10287000"/>
            <a:chOff x="0" y="0"/>
            <a:chExt cx="813456" cy="2709333"/>
          </a:xfrm>
        </p:grpSpPr>
        <p:sp>
          <p:nvSpPr>
            <p:cNvPr id="5" name="Freeform 5"/>
            <p:cNvSpPr/>
            <p:nvPr/>
          </p:nvSpPr>
          <p:spPr>
            <a:xfrm>
              <a:off x="0" y="0"/>
              <a:ext cx="813456" cy="2709333"/>
            </a:xfrm>
            <a:custGeom>
              <a:avLst/>
              <a:gdLst/>
              <a:ahLst/>
              <a:cxnLst/>
              <a:rect l="l" t="t" r="r" b="b"/>
              <a:pathLst>
                <a:path w="813456" h="2709333">
                  <a:moveTo>
                    <a:pt x="0" y="0"/>
                  </a:moveTo>
                  <a:lnTo>
                    <a:pt x="813456" y="0"/>
                  </a:lnTo>
                  <a:lnTo>
                    <a:pt x="813456" y="2709333"/>
                  </a:lnTo>
                  <a:lnTo>
                    <a:pt x="0" y="2709333"/>
                  </a:lnTo>
                  <a:close/>
                </a:path>
              </a:pathLst>
            </a:custGeom>
            <a:solidFill>
              <a:srgbClr val="AEE3EF"/>
            </a:solidFill>
            <a:ln cap="sq">
              <a:noFill/>
              <a:prstDash val="solid"/>
              <a:miter/>
            </a:ln>
          </p:spPr>
          <p:txBody>
            <a:bodyPr/>
            <a:lstStyle/>
            <a:p>
              <a:endParaRPr lang="en-US"/>
            </a:p>
          </p:txBody>
        </p:sp>
        <p:sp>
          <p:nvSpPr>
            <p:cNvPr id="6" name="TextBox 6"/>
            <p:cNvSpPr txBox="1"/>
            <p:nvPr/>
          </p:nvSpPr>
          <p:spPr>
            <a:xfrm>
              <a:off x="0" y="-28575"/>
              <a:ext cx="813456" cy="2737908"/>
            </a:xfrm>
            <a:prstGeom prst="rect">
              <a:avLst/>
            </a:prstGeom>
          </p:spPr>
          <p:txBody>
            <a:bodyPr lIns="50800" tIns="50800" rIns="50800" bIns="50800" rtlCol="0" anchor="ctr"/>
            <a:lstStyle/>
            <a:p>
              <a:pPr marL="0" lvl="0" indent="0" algn="ctr">
                <a:lnSpc>
                  <a:spcPts val="2852"/>
                </a:lnSpc>
                <a:spcBef>
                  <a:spcPct val="0"/>
                </a:spcBef>
              </a:pPr>
              <a:endParaRPr/>
            </a:p>
          </p:txBody>
        </p:sp>
      </p:grpSp>
      <p:sp>
        <p:nvSpPr>
          <p:cNvPr id="8" name="Freeform 8"/>
          <p:cNvSpPr/>
          <p:nvPr/>
        </p:nvSpPr>
        <p:spPr>
          <a:xfrm>
            <a:off x="15820015" y="909632"/>
            <a:ext cx="1439285" cy="238136"/>
          </a:xfrm>
          <a:custGeom>
            <a:avLst/>
            <a:gdLst/>
            <a:ahLst/>
            <a:cxnLst/>
            <a:rect l="l" t="t" r="r" b="b"/>
            <a:pathLst>
              <a:path w="1439285" h="238136">
                <a:moveTo>
                  <a:pt x="0" y="0"/>
                </a:moveTo>
                <a:lnTo>
                  <a:pt x="1439285" y="0"/>
                </a:lnTo>
                <a:lnTo>
                  <a:pt x="1439285" y="238136"/>
                </a:lnTo>
                <a:lnTo>
                  <a:pt x="0" y="23813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9" name="Freeform 9"/>
          <p:cNvSpPr/>
          <p:nvPr/>
        </p:nvSpPr>
        <p:spPr>
          <a:xfrm rot="-5400000">
            <a:off x="843214" y="435127"/>
            <a:ext cx="627792" cy="1450780"/>
          </a:xfrm>
          <a:custGeom>
            <a:avLst/>
            <a:gdLst/>
            <a:ahLst/>
            <a:cxnLst/>
            <a:rect l="l" t="t" r="r" b="b"/>
            <a:pathLst>
              <a:path w="627792" h="1450780">
                <a:moveTo>
                  <a:pt x="0" y="0"/>
                </a:moveTo>
                <a:lnTo>
                  <a:pt x="627793" y="0"/>
                </a:lnTo>
                <a:lnTo>
                  <a:pt x="627793" y="1450781"/>
                </a:lnTo>
                <a:lnTo>
                  <a:pt x="0" y="145078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0" name="Freeform 10"/>
          <p:cNvSpPr/>
          <p:nvPr/>
        </p:nvSpPr>
        <p:spPr>
          <a:xfrm rot="5400000">
            <a:off x="16196494" y="8195494"/>
            <a:ext cx="642000" cy="1483613"/>
          </a:xfrm>
          <a:custGeom>
            <a:avLst/>
            <a:gdLst/>
            <a:ahLst/>
            <a:cxnLst/>
            <a:rect l="l" t="t" r="r" b="b"/>
            <a:pathLst>
              <a:path w="642000" h="1483613">
                <a:moveTo>
                  <a:pt x="0" y="0"/>
                </a:moveTo>
                <a:lnTo>
                  <a:pt x="641999" y="0"/>
                </a:lnTo>
                <a:lnTo>
                  <a:pt x="641999" y="1483613"/>
                </a:lnTo>
                <a:lnTo>
                  <a:pt x="0" y="148361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3" name="Shape 112">
            <a:extLst>
              <a:ext uri="{FF2B5EF4-FFF2-40B4-BE49-F238E27FC236}">
                <a16:creationId xmlns:a16="http://schemas.microsoft.com/office/drawing/2014/main" id="{605F37CA-C3F0-2944-855F-C7160F6995B3}"/>
              </a:ext>
            </a:extLst>
          </p:cNvPr>
          <p:cNvSpPr txBox="1">
            <a:spLocks/>
          </p:cNvSpPr>
          <p:nvPr/>
        </p:nvSpPr>
        <p:spPr>
          <a:xfrm>
            <a:off x="2468863" y="2102782"/>
            <a:ext cx="8819006" cy="7752418"/>
          </a:xfrm>
          <a:prstGeom prst="rect">
            <a:avLst/>
          </a:prstGeom>
          <a:noFill/>
          <a:ln>
            <a:noFill/>
          </a:ln>
        </p:spPr>
        <p:txBody>
          <a:bodyPr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190500">
              <a:lnSpc>
                <a:spcPct val="90000"/>
              </a:lnSpc>
              <a:spcBef>
                <a:spcPts val="0"/>
              </a:spcBef>
              <a:buClr>
                <a:schemeClr val="dk1"/>
              </a:buClr>
              <a:buSzPts val="3000"/>
              <a:buFont typeface="Arial"/>
              <a:buNone/>
            </a:pPr>
            <a:r>
              <a:rPr lang="en-US" sz="4400" dirty="0" err="1">
                <a:solidFill>
                  <a:schemeClr val="dk1"/>
                </a:solidFill>
                <a:latin typeface="Arial" panose="020B0604020202020204" pitchFamily="34" charset="0"/>
                <a:ea typeface="Calibri"/>
                <a:cs typeface="Arial" panose="020B0604020202020204" pitchFamily="34" charset="0"/>
                <a:sym typeface="Calibri"/>
              </a:rPr>
              <a:t>Meiler</a:t>
            </a:r>
            <a:r>
              <a:rPr lang="en-US" sz="4400" dirty="0">
                <a:solidFill>
                  <a:schemeClr val="dk1"/>
                </a:solidFill>
                <a:latin typeface="Arial" panose="020B0604020202020204" pitchFamily="34" charset="0"/>
                <a:ea typeface="Calibri"/>
                <a:cs typeface="Arial" panose="020B0604020202020204" pitchFamily="34" charset="0"/>
                <a:sym typeface="Calibri"/>
              </a:rPr>
              <a:t> and Baker 2006 </a:t>
            </a:r>
          </a:p>
          <a:p>
            <a:pPr marL="378013" lvl="1" indent="-125984">
              <a:lnSpc>
                <a:spcPct val="90000"/>
              </a:lnSpc>
              <a:spcBef>
                <a:spcPts val="413"/>
              </a:spcBef>
              <a:buClr>
                <a:schemeClr val="dk1"/>
              </a:buClr>
              <a:buSzPts val="1984"/>
              <a:buFont typeface="Arial"/>
              <a:buNone/>
            </a:pPr>
            <a:r>
              <a:rPr lang="en-US" sz="3200" dirty="0">
                <a:solidFill>
                  <a:schemeClr val="dk1"/>
                </a:solidFill>
                <a:latin typeface="Arial" panose="020B0604020202020204" pitchFamily="34" charset="0"/>
                <a:ea typeface="Calibri"/>
                <a:cs typeface="Arial" panose="020B0604020202020204" pitchFamily="34" charset="0"/>
                <a:sym typeface="Calibri"/>
              </a:rPr>
              <a:t>Protein and ligand ensembles</a:t>
            </a:r>
          </a:p>
          <a:p>
            <a:pPr marL="378013" lvl="1" indent="-125984">
              <a:lnSpc>
                <a:spcPct val="90000"/>
              </a:lnSpc>
              <a:spcBef>
                <a:spcPts val="413"/>
              </a:spcBef>
              <a:buClr>
                <a:schemeClr val="dk1"/>
              </a:buClr>
              <a:buSzPts val="1984"/>
              <a:buFont typeface="Arial"/>
              <a:buNone/>
            </a:pPr>
            <a:r>
              <a:rPr lang="en-US" sz="3200" dirty="0">
                <a:solidFill>
                  <a:schemeClr val="dk1"/>
                </a:solidFill>
                <a:latin typeface="Arial" panose="020B0604020202020204" pitchFamily="34" charset="0"/>
                <a:ea typeface="Calibri"/>
                <a:cs typeface="Arial" panose="020B0604020202020204" pitchFamily="34" charset="0"/>
                <a:sym typeface="Calibri"/>
              </a:rPr>
              <a:t>Side chain flexibility</a:t>
            </a:r>
          </a:p>
          <a:p>
            <a:pPr marL="0" indent="-190500">
              <a:lnSpc>
                <a:spcPct val="90000"/>
              </a:lnSpc>
              <a:spcBef>
                <a:spcPts val="827"/>
              </a:spcBef>
              <a:buClr>
                <a:schemeClr val="dk1"/>
              </a:buClr>
              <a:buSzPts val="3000"/>
              <a:buFont typeface="Arial"/>
              <a:buNone/>
            </a:pPr>
            <a:r>
              <a:rPr lang="en-US" sz="4400" dirty="0">
                <a:solidFill>
                  <a:schemeClr val="dk1"/>
                </a:solidFill>
                <a:latin typeface="Arial" panose="020B0604020202020204" pitchFamily="34" charset="0"/>
                <a:ea typeface="Calibri"/>
                <a:cs typeface="Arial" panose="020B0604020202020204" pitchFamily="34" charset="0"/>
                <a:sym typeface="Calibri"/>
              </a:rPr>
              <a:t>Davis and Baker 2009</a:t>
            </a:r>
          </a:p>
          <a:p>
            <a:pPr marL="378013" lvl="1" indent="-125984">
              <a:lnSpc>
                <a:spcPct val="90000"/>
              </a:lnSpc>
              <a:spcBef>
                <a:spcPts val="413"/>
              </a:spcBef>
              <a:buClr>
                <a:schemeClr val="dk1"/>
              </a:buClr>
              <a:buSzPts val="1984"/>
              <a:buFont typeface="Arial"/>
              <a:buNone/>
            </a:pPr>
            <a:r>
              <a:rPr lang="en-US" sz="3200" dirty="0">
                <a:solidFill>
                  <a:schemeClr val="dk1"/>
                </a:solidFill>
                <a:latin typeface="Arial" panose="020B0604020202020204" pitchFamily="34" charset="0"/>
                <a:ea typeface="Calibri"/>
                <a:cs typeface="Arial" panose="020B0604020202020204" pitchFamily="34" charset="0"/>
                <a:sym typeface="Calibri"/>
              </a:rPr>
              <a:t>Backbone flexibility near binding site</a:t>
            </a:r>
          </a:p>
          <a:p>
            <a:pPr marL="0" indent="-190500">
              <a:lnSpc>
                <a:spcPct val="90000"/>
              </a:lnSpc>
              <a:spcBef>
                <a:spcPts val="827"/>
              </a:spcBef>
              <a:buClr>
                <a:schemeClr val="dk1"/>
              </a:buClr>
              <a:buSzPts val="3000"/>
              <a:buFont typeface="Arial"/>
              <a:buNone/>
            </a:pPr>
            <a:r>
              <a:rPr lang="en-US" sz="4400" dirty="0">
                <a:solidFill>
                  <a:schemeClr val="dk1"/>
                </a:solidFill>
                <a:latin typeface="Arial" panose="020B0604020202020204" pitchFamily="34" charset="0"/>
                <a:ea typeface="Calibri"/>
                <a:cs typeface="Arial" panose="020B0604020202020204" pitchFamily="34" charset="0"/>
                <a:sym typeface="Calibri"/>
              </a:rPr>
              <a:t>Lemmon and </a:t>
            </a:r>
            <a:r>
              <a:rPr lang="en-US" sz="4400" dirty="0" err="1">
                <a:solidFill>
                  <a:schemeClr val="dk1"/>
                </a:solidFill>
                <a:latin typeface="Arial" panose="020B0604020202020204" pitchFamily="34" charset="0"/>
                <a:ea typeface="Calibri"/>
                <a:cs typeface="Arial" panose="020B0604020202020204" pitchFamily="34" charset="0"/>
                <a:sym typeface="Calibri"/>
              </a:rPr>
              <a:t>Meiler</a:t>
            </a:r>
            <a:r>
              <a:rPr lang="en-US" sz="4400" dirty="0">
                <a:solidFill>
                  <a:schemeClr val="dk1"/>
                </a:solidFill>
                <a:latin typeface="Arial" panose="020B0604020202020204" pitchFamily="34" charset="0"/>
                <a:ea typeface="Calibri"/>
                <a:cs typeface="Arial" panose="020B0604020202020204" pitchFamily="34" charset="0"/>
                <a:sym typeface="Calibri"/>
              </a:rPr>
              <a:t> 2012</a:t>
            </a:r>
          </a:p>
          <a:p>
            <a:pPr marL="378013" lvl="1" indent="-125984">
              <a:lnSpc>
                <a:spcPct val="90000"/>
              </a:lnSpc>
              <a:spcBef>
                <a:spcPts val="413"/>
              </a:spcBef>
              <a:buClr>
                <a:schemeClr val="dk1"/>
              </a:buClr>
              <a:buSzPts val="1984"/>
              <a:buFont typeface="Arial"/>
              <a:buNone/>
            </a:pPr>
            <a:r>
              <a:rPr lang="en-US" sz="3200" dirty="0">
                <a:solidFill>
                  <a:schemeClr val="dk1"/>
                </a:solidFill>
                <a:latin typeface="Arial" panose="020B0604020202020204" pitchFamily="34" charset="0"/>
                <a:ea typeface="Calibri"/>
                <a:cs typeface="Arial" panose="020B0604020202020204" pitchFamily="34" charset="0"/>
                <a:sym typeface="Calibri"/>
              </a:rPr>
              <a:t>XML Scripts</a:t>
            </a:r>
          </a:p>
          <a:p>
            <a:pPr marL="0" indent="-190500">
              <a:lnSpc>
                <a:spcPct val="90000"/>
              </a:lnSpc>
              <a:spcBef>
                <a:spcPts val="827"/>
              </a:spcBef>
              <a:buClr>
                <a:schemeClr val="dk1"/>
              </a:buClr>
              <a:buSzPts val="3000"/>
              <a:buFont typeface="Arial"/>
              <a:buNone/>
            </a:pPr>
            <a:r>
              <a:rPr lang="en-US" sz="4400" dirty="0">
                <a:solidFill>
                  <a:schemeClr val="dk1"/>
                </a:solidFill>
                <a:latin typeface="Arial" panose="020B0604020202020204" pitchFamily="34" charset="0"/>
                <a:ea typeface="Calibri"/>
                <a:cs typeface="Arial" panose="020B0604020202020204" pitchFamily="34" charset="0"/>
                <a:sym typeface="Calibri"/>
              </a:rPr>
              <a:t>Deluca and </a:t>
            </a:r>
            <a:r>
              <a:rPr lang="en-US" sz="4400" dirty="0" err="1">
                <a:solidFill>
                  <a:schemeClr val="dk1"/>
                </a:solidFill>
                <a:latin typeface="Arial" panose="020B0604020202020204" pitchFamily="34" charset="0"/>
                <a:ea typeface="Calibri"/>
                <a:cs typeface="Arial" panose="020B0604020202020204" pitchFamily="34" charset="0"/>
                <a:sym typeface="Calibri"/>
              </a:rPr>
              <a:t>Meiler</a:t>
            </a:r>
            <a:r>
              <a:rPr lang="en-US" sz="4400" dirty="0">
                <a:solidFill>
                  <a:schemeClr val="dk1"/>
                </a:solidFill>
                <a:latin typeface="Arial" panose="020B0604020202020204" pitchFamily="34" charset="0"/>
                <a:ea typeface="Calibri"/>
                <a:cs typeface="Arial" panose="020B0604020202020204" pitchFamily="34" charset="0"/>
                <a:sym typeface="Calibri"/>
              </a:rPr>
              <a:t> 2015</a:t>
            </a:r>
          </a:p>
          <a:p>
            <a:pPr marL="378013" lvl="1" indent="-127000">
              <a:lnSpc>
                <a:spcPct val="90000"/>
              </a:lnSpc>
              <a:spcBef>
                <a:spcPts val="413"/>
              </a:spcBef>
              <a:buClr>
                <a:schemeClr val="dk1"/>
              </a:buClr>
              <a:buSzPts val="2000"/>
              <a:buFont typeface="Arial"/>
              <a:buNone/>
            </a:pPr>
            <a:r>
              <a:rPr lang="en-US" sz="3600" dirty="0">
                <a:solidFill>
                  <a:schemeClr val="dk1"/>
                </a:solidFill>
                <a:latin typeface="Arial" panose="020B0604020202020204" pitchFamily="34" charset="0"/>
                <a:ea typeface="Calibri"/>
                <a:cs typeface="Arial" panose="020B0604020202020204" pitchFamily="34" charset="0"/>
                <a:sym typeface="Calibri"/>
              </a:rPr>
              <a:t>High throughput screening and improved low resolution sampling</a:t>
            </a:r>
          </a:p>
          <a:p>
            <a:pPr marL="0" indent="-190500">
              <a:buSzPts val="3000"/>
              <a:buFont typeface="Arial" pitchFamily="34" charset="0"/>
              <a:buNone/>
            </a:pPr>
            <a:r>
              <a:rPr lang="en-US" sz="4400" dirty="0">
                <a:latin typeface="Arial" panose="020B0604020202020204" pitchFamily="34" charset="0"/>
                <a:cs typeface="Arial" panose="020B0604020202020204" pitchFamily="34" charset="0"/>
              </a:rPr>
              <a:t>Fu and </a:t>
            </a:r>
            <a:r>
              <a:rPr lang="en-US" sz="4400" dirty="0" err="1">
                <a:latin typeface="Arial" panose="020B0604020202020204" pitchFamily="34" charset="0"/>
                <a:cs typeface="Arial" panose="020B0604020202020204" pitchFamily="34" charset="0"/>
              </a:rPr>
              <a:t>Meiler</a:t>
            </a:r>
            <a:r>
              <a:rPr lang="en-US" sz="4400" dirty="0">
                <a:latin typeface="Arial" panose="020B0604020202020204" pitchFamily="34" charset="0"/>
                <a:cs typeface="Arial" panose="020B0604020202020204" pitchFamily="34" charset="0"/>
              </a:rPr>
              <a:t> 2018</a:t>
            </a:r>
          </a:p>
          <a:p>
            <a:pPr marL="378013" lvl="1" indent="-127000">
              <a:buSzPts val="2000"/>
              <a:buFont typeface="Arial" pitchFamily="34" charset="0"/>
              <a:buNone/>
            </a:pPr>
            <a:r>
              <a:rPr lang="en-US" sz="3600" dirty="0" err="1">
                <a:latin typeface="Arial" panose="020B0604020202020204" pitchFamily="34" charset="0"/>
                <a:cs typeface="Arial" panose="020B0604020202020204" pitchFamily="34" charset="0"/>
              </a:rPr>
              <a:t>RosettaLigand</a:t>
            </a:r>
            <a:r>
              <a:rPr lang="en-US" sz="3600" dirty="0">
                <a:latin typeface="Arial" panose="020B0604020202020204" pitchFamily="34" charset="0"/>
                <a:cs typeface="Arial" panose="020B0604020202020204" pitchFamily="34" charset="0"/>
              </a:rPr>
              <a:t> Ensemble</a:t>
            </a:r>
          </a:p>
          <a:p>
            <a:pPr marL="378013" lvl="1" indent="-125984">
              <a:lnSpc>
                <a:spcPct val="90000"/>
              </a:lnSpc>
              <a:spcBef>
                <a:spcPts val="413"/>
              </a:spcBef>
              <a:buClr>
                <a:schemeClr val="dk1"/>
              </a:buClr>
              <a:buSzPts val="1984"/>
              <a:buFont typeface="Arial"/>
              <a:buNone/>
            </a:pPr>
            <a:endParaRPr lang="en-US" sz="3200" dirty="0">
              <a:solidFill>
                <a:schemeClr val="dk1"/>
              </a:solidFill>
              <a:latin typeface="Arial" panose="020B0604020202020204" pitchFamily="34" charset="0"/>
              <a:ea typeface="Calibri"/>
              <a:cs typeface="Arial" panose="020B0604020202020204" pitchFamily="34" charset="0"/>
              <a:sym typeface="Calibri"/>
            </a:endParaRPr>
          </a:p>
        </p:txBody>
      </p:sp>
      <p:pic>
        <p:nvPicPr>
          <p:cNvPr id="14" name="Shape 110" descr="HIV PR1.bmp">
            <a:extLst>
              <a:ext uri="{FF2B5EF4-FFF2-40B4-BE49-F238E27FC236}">
                <a16:creationId xmlns:a16="http://schemas.microsoft.com/office/drawing/2014/main" id="{FFC5928A-6CEB-6E09-6FEE-E23E8C5DFAF0}"/>
              </a:ext>
            </a:extLst>
          </p:cNvPr>
          <p:cNvPicPr preferRelativeResize="0"/>
          <p:nvPr/>
        </p:nvPicPr>
        <p:blipFill rotWithShape="1">
          <a:blip r:embed="rId6">
            <a:alphaModFix/>
          </a:blip>
          <a:srcRect/>
          <a:stretch/>
        </p:blipFill>
        <p:spPr>
          <a:xfrm>
            <a:off x="10439400" y="2121832"/>
            <a:ext cx="7099799" cy="5155268"/>
          </a:xfrm>
          <a:prstGeom prst="rect">
            <a:avLst/>
          </a:prstGeom>
          <a:noFill/>
          <a:ln>
            <a:noFill/>
          </a:ln>
        </p:spPr>
      </p:pic>
      <p:sp>
        <p:nvSpPr>
          <p:cNvPr id="15" name="Shape 113">
            <a:extLst>
              <a:ext uri="{FF2B5EF4-FFF2-40B4-BE49-F238E27FC236}">
                <a16:creationId xmlns:a16="http://schemas.microsoft.com/office/drawing/2014/main" id="{00A45324-2944-9573-F1BD-D14B74286E3D}"/>
              </a:ext>
            </a:extLst>
          </p:cNvPr>
          <p:cNvSpPr txBox="1"/>
          <p:nvPr/>
        </p:nvSpPr>
        <p:spPr>
          <a:xfrm>
            <a:off x="11951510" y="7352184"/>
            <a:ext cx="4075578" cy="2528232"/>
          </a:xfrm>
          <a:prstGeom prst="rect">
            <a:avLst/>
          </a:prstGeom>
          <a:noFill/>
          <a:ln>
            <a:noFill/>
          </a:ln>
        </p:spPr>
        <p:txBody>
          <a:bodyPr wrap="square" lIns="91425" tIns="45700" rIns="91425" bIns="45700" anchor="t" anchorCtr="0">
            <a:noAutofit/>
          </a:bodyPr>
          <a:lstStyle/>
          <a:p>
            <a:pPr marL="0" marR="0" lvl="0" indent="0" algn="ctr" rtl="0">
              <a:spcBef>
                <a:spcPts val="0"/>
              </a:spcBef>
              <a:spcAft>
                <a:spcPts val="0"/>
              </a:spcAft>
              <a:buNone/>
            </a:pPr>
            <a:r>
              <a:rPr lang="en-US" sz="2000" dirty="0">
                <a:solidFill>
                  <a:schemeClr val="dk1"/>
                </a:solidFill>
                <a:latin typeface="Arial"/>
                <a:ea typeface="Arial"/>
                <a:cs typeface="Arial"/>
                <a:sym typeface="Arial"/>
              </a:rPr>
              <a:t>HIV-1 PR homodimer (green/wheat) with </a:t>
            </a:r>
            <a:r>
              <a:rPr lang="en-US" sz="2000" dirty="0" err="1">
                <a:solidFill>
                  <a:schemeClr val="dk1"/>
                </a:solidFill>
                <a:latin typeface="Arial"/>
                <a:ea typeface="Arial"/>
                <a:cs typeface="Arial"/>
                <a:sym typeface="Arial"/>
              </a:rPr>
              <a:t>acetylpepstatin</a:t>
            </a:r>
            <a:r>
              <a:rPr lang="en-US" sz="2000" dirty="0">
                <a:solidFill>
                  <a:schemeClr val="dk1"/>
                </a:solidFill>
                <a:latin typeface="Arial"/>
                <a:ea typeface="Arial"/>
                <a:cs typeface="Arial"/>
                <a:sym typeface="Arial"/>
              </a:rPr>
              <a:t> (yellow) in binding site (red) </a:t>
            </a:r>
          </a:p>
          <a:p>
            <a:pPr marL="0" marR="0" lvl="0" indent="0" algn="ctr" rtl="0">
              <a:spcBef>
                <a:spcPts val="0"/>
              </a:spcBef>
              <a:spcAft>
                <a:spcPts val="0"/>
              </a:spcAft>
              <a:buNone/>
            </a:pPr>
            <a:endParaRPr sz="2000" dirty="0">
              <a:solidFill>
                <a:schemeClr val="dk1"/>
              </a:solidFill>
              <a:latin typeface="Arial"/>
              <a:ea typeface="Arial"/>
              <a:cs typeface="Arial"/>
              <a:sym typeface="Arial"/>
            </a:endParaRPr>
          </a:p>
          <a:p>
            <a:pPr marL="0" marR="0" lvl="0" indent="0" algn="ctr" rtl="0">
              <a:spcBef>
                <a:spcPts val="0"/>
              </a:spcBef>
              <a:spcAft>
                <a:spcPts val="0"/>
              </a:spcAft>
              <a:buNone/>
            </a:pPr>
            <a:r>
              <a:rPr lang="en-US" sz="2000" dirty="0">
                <a:solidFill>
                  <a:schemeClr val="dk1"/>
                </a:solidFill>
                <a:latin typeface="Arial"/>
                <a:ea typeface="Arial"/>
                <a:cs typeface="Arial"/>
                <a:sym typeface="Arial"/>
              </a:rPr>
              <a:t>G. Lemmon et. al. </a:t>
            </a:r>
            <a:r>
              <a:rPr lang="en-US" sz="2000" i="1" dirty="0">
                <a:solidFill>
                  <a:schemeClr val="dk1"/>
                </a:solidFill>
                <a:latin typeface="Arial"/>
                <a:ea typeface="Arial"/>
                <a:cs typeface="Arial"/>
                <a:sym typeface="Arial"/>
              </a:rPr>
              <a:t>Chemical biology &amp; drug design</a:t>
            </a:r>
            <a:r>
              <a:rPr lang="en-US" sz="2000" dirty="0">
                <a:solidFill>
                  <a:schemeClr val="dk1"/>
                </a:solidFill>
                <a:latin typeface="Arial"/>
                <a:ea typeface="Arial"/>
                <a:cs typeface="Arial"/>
                <a:sym typeface="Arial"/>
              </a:rPr>
              <a:t> (2012).</a:t>
            </a:r>
          </a:p>
          <a:p>
            <a:pPr marL="0" marR="0" lvl="0" indent="0" algn="ctr" rtl="0">
              <a:spcBef>
                <a:spcPts val="0"/>
              </a:spcBef>
              <a:spcAft>
                <a:spcPts val="0"/>
              </a:spcAft>
              <a:buNone/>
            </a:pPr>
            <a:endParaRPr sz="2000"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0722442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4114800" y="3258632"/>
            <a:ext cx="11885044" cy="5314275"/>
          </a:xfrm>
          <a:prstGeom prst="rect">
            <a:avLst/>
          </a:prstGeom>
        </p:spPr>
        <p:txBody>
          <a:bodyPr wrap="square" lIns="0" tIns="0" rIns="0" bIns="0" rtlCol="0" anchor="t">
            <a:spAutoFit/>
          </a:bodyPr>
          <a:lstStyle/>
          <a:p>
            <a:pPr marL="0" marR="0" lvl="0" indent="-147002" algn="ctr" rtl="0">
              <a:lnSpc>
                <a:spcPct val="90000"/>
              </a:lnSpc>
              <a:spcBef>
                <a:spcPts val="0"/>
              </a:spcBef>
              <a:spcAft>
                <a:spcPts val="2000"/>
              </a:spcAft>
              <a:buClr>
                <a:schemeClr val="dk1"/>
              </a:buClr>
              <a:buSzPts val="2315"/>
              <a:buFont typeface="Arial"/>
              <a:buNone/>
            </a:pPr>
            <a:r>
              <a:rPr lang="en-US" sz="4000" b="0" i="0" u="none" strike="noStrike" cap="none" dirty="0">
                <a:solidFill>
                  <a:schemeClr val="dk1"/>
                </a:solidFill>
                <a:latin typeface="Arial" panose="020B0604020202020204" pitchFamily="34" charset="0"/>
                <a:ea typeface="Calibri"/>
                <a:cs typeface="Arial" panose="020B0604020202020204" pitchFamily="34" charset="0"/>
                <a:sym typeface="Calibri"/>
              </a:rPr>
              <a:t>Crystal structures (ideally in complex with ligand of similar chemotypes)</a:t>
            </a:r>
          </a:p>
          <a:p>
            <a:pPr marL="0" marR="0" lvl="0" indent="-147002" algn="ctr" rtl="0">
              <a:lnSpc>
                <a:spcPct val="90000"/>
              </a:lnSpc>
              <a:spcBef>
                <a:spcPts val="827"/>
              </a:spcBef>
              <a:spcAft>
                <a:spcPts val="2000"/>
              </a:spcAft>
              <a:buClr>
                <a:schemeClr val="dk1"/>
              </a:buClr>
              <a:buSzPts val="2315"/>
              <a:buFont typeface="Arial"/>
              <a:buNone/>
            </a:pPr>
            <a:r>
              <a:rPr lang="en-US" sz="4000" b="0" i="0" u="none" strike="noStrike" cap="none" dirty="0">
                <a:solidFill>
                  <a:schemeClr val="dk1"/>
                </a:solidFill>
                <a:latin typeface="Arial" panose="020B0604020202020204" pitchFamily="34" charset="0"/>
                <a:ea typeface="Calibri"/>
                <a:cs typeface="Arial" panose="020B0604020202020204" pitchFamily="34" charset="0"/>
                <a:sym typeface="Calibri"/>
              </a:rPr>
              <a:t>Rigid, well-defined binding pocket</a:t>
            </a:r>
          </a:p>
          <a:p>
            <a:pPr marL="0" marR="0" lvl="0" indent="-147002" algn="ctr" rtl="0">
              <a:lnSpc>
                <a:spcPct val="90000"/>
              </a:lnSpc>
              <a:spcBef>
                <a:spcPts val="827"/>
              </a:spcBef>
              <a:spcAft>
                <a:spcPts val="2000"/>
              </a:spcAft>
              <a:buClr>
                <a:schemeClr val="dk1"/>
              </a:buClr>
              <a:buSzPts val="2315"/>
              <a:buFont typeface="Arial"/>
              <a:buNone/>
            </a:pPr>
            <a:r>
              <a:rPr lang="en-US" sz="4000" b="0" i="0" u="none" strike="noStrike" cap="none" dirty="0">
                <a:solidFill>
                  <a:schemeClr val="dk1"/>
                </a:solidFill>
                <a:latin typeface="Arial" panose="020B0604020202020204" pitchFamily="34" charset="0"/>
                <a:ea typeface="Calibri"/>
                <a:cs typeface="Arial" panose="020B0604020202020204" pitchFamily="34" charset="0"/>
                <a:sym typeface="Calibri"/>
              </a:rPr>
              <a:t>Drug-like small molecules capable of making hydrophilic/H-bond interactions</a:t>
            </a:r>
          </a:p>
          <a:p>
            <a:pPr marL="0" marR="0" lvl="0" indent="-147002" algn="ctr" rtl="0">
              <a:lnSpc>
                <a:spcPct val="90000"/>
              </a:lnSpc>
              <a:spcBef>
                <a:spcPts val="827"/>
              </a:spcBef>
              <a:spcAft>
                <a:spcPts val="2000"/>
              </a:spcAft>
              <a:buClr>
                <a:schemeClr val="dk1"/>
              </a:buClr>
              <a:buSzPts val="2315"/>
              <a:buFont typeface="Arial"/>
              <a:buNone/>
            </a:pPr>
            <a:r>
              <a:rPr lang="en-US" sz="4000" b="0" i="0" u="none" strike="noStrike" cap="none" dirty="0">
                <a:solidFill>
                  <a:schemeClr val="dk1"/>
                </a:solidFill>
                <a:latin typeface="Arial" panose="020B0604020202020204" pitchFamily="34" charset="0"/>
                <a:ea typeface="Calibri"/>
                <a:cs typeface="Arial" panose="020B0604020202020204" pitchFamily="34" charset="0"/>
                <a:sym typeface="Calibri"/>
              </a:rPr>
              <a:t>Experimental restraints </a:t>
            </a:r>
          </a:p>
          <a:p>
            <a:pPr marL="189006" marR="0" lvl="0" indent="-189006" algn="ctr" rtl="0">
              <a:lnSpc>
                <a:spcPct val="90000"/>
              </a:lnSpc>
              <a:spcBef>
                <a:spcPts val="827"/>
              </a:spcBef>
              <a:spcAft>
                <a:spcPts val="0"/>
              </a:spcAft>
              <a:buClr>
                <a:schemeClr val="dk1"/>
              </a:buClr>
              <a:buSzPts val="2315"/>
              <a:buFont typeface="Arial"/>
              <a:buNone/>
            </a:pPr>
            <a:endParaRPr lang="en-US" sz="4000" b="0" i="0" u="none" strike="noStrike" cap="none" dirty="0">
              <a:solidFill>
                <a:schemeClr val="dk1"/>
              </a:solidFill>
              <a:latin typeface="Arial" panose="020B0604020202020204" pitchFamily="34" charset="0"/>
              <a:ea typeface="Calibri"/>
              <a:cs typeface="Arial" panose="020B0604020202020204" pitchFamily="34" charset="0"/>
              <a:sym typeface="Calibri"/>
            </a:endParaRPr>
          </a:p>
        </p:txBody>
      </p:sp>
      <p:sp>
        <p:nvSpPr>
          <p:cNvPr id="3" name="TextBox 3"/>
          <p:cNvSpPr txBox="1"/>
          <p:nvPr/>
        </p:nvSpPr>
        <p:spPr>
          <a:xfrm>
            <a:off x="2468863" y="431800"/>
            <a:ext cx="13022342" cy="2439642"/>
          </a:xfrm>
          <a:prstGeom prst="rect">
            <a:avLst/>
          </a:prstGeom>
        </p:spPr>
        <p:txBody>
          <a:bodyPr wrap="square" lIns="0" tIns="0" rIns="0" bIns="0" rtlCol="0" anchor="t">
            <a:spAutoFit/>
          </a:bodyPr>
          <a:lstStyle/>
          <a:p>
            <a:pPr marL="0" lvl="0" indent="0" algn="l">
              <a:lnSpc>
                <a:spcPts val="9799"/>
              </a:lnSpc>
              <a:spcBef>
                <a:spcPct val="0"/>
              </a:spcBef>
            </a:pPr>
            <a:r>
              <a:rPr lang="en-US" sz="6999" b="1" dirty="0">
                <a:solidFill>
                  <a:srgbClr val="282828"/>
                </a:solidFill>
                <a:latin typeface="Montserrat Bold"/>
                <a:ea typeface="Montserrat Bold"/>
                <a:cs typeface="Montserrat Bold"/>
                <a:sym typeface="Calibri"/>
              </a:rPr>
              <a:t>When is </a:t>
            </a:r>
            <a:r>
              <a:rPr lang="en-US" sz="6999" b="1" dirty="0" err="1">
                <a:solidFill>
                  <a:srgbClr val="282828"/>
                </a:solidFill>
                <a:latin typeface="Montserrat Bold"/>
                <a:ea typeface="Montserrat Bold"/>
                <a:cs typeface="Montserrat Bold"/>
                <a:sym typeface="Calibri"/>
              </a:rPr>
              <a:t>RosettaLigand</a:t>
            </a:r>
            <a:r>
              <a:rPr lang="en-US" sz="6999" b="1" dirty="0">
                <a:solidFill>
                  <a:srgbClr val="282828"/>
                </a:solidFill>
                <a:latin typeface="Montserrat Bold"/>
                <a:ea typeface="Montserrat Bold"/>
                <a:cs typeface="Montserrat Bold"/>
                <a:sym typeface="Calibri"/>
              </a:rPr>
              <a:t> likely to work?</a:t>
            </a:r>
            <a:endParaRPr lang="en-US" sz="6999" b="1" dirty="0">
              <a:solidFill>
                <a:srgbClr val="282828"/>
              </a:solidFill>
              <a:latin typeface="Montserrat Bold"/>
              <a:ea typeface="Montserrat Bold"/>
              <a:cs typeface="Montserrat Bold"/>
              <a:sym typeface="Montserrat Bold"/>
            </a:endParaRPr>
          </a:p>
        </p:txBody>
      </p:sp>
      <p:grpSp>
        <p:nvGrpSpPr>
          <p:cNvPr id="4" name="Group 4"/>
          <p:cNvGrpSpPr/>
          <p:nvPr/>
        </p:nvGrpSpPr>
        <p:grpSpPr>
          <a:xfrm>
            <a:off x="-877281" y="0"/>
            <a:ext cx="3088591" cy="10287000"/>
            <a:chOff x="0" y="0"/>
            <a:chExt cx="813456" cy="2709333"/>
          </a:xfrm>
        </p:grpSpPr>
        <p:sp>
          <p:nvSpPr>
            <p:cNvPr id="5" name="Freeform 5"/>
            <p:cNvSpPr/>
            <p:nvPr/>
          </p:nvSpPr>
          <p:spPr>
            <a:xfrm>
              <a:off x="0" y="0"/>
              <a:ext cx="813456" cy="2709333"/>
            </a:xfrm>
            <a:custGeom>
              <a:avLst/>
              <a:gdLst/>
              <a:ahLst/>
              <a:cxnLst/>
              <a:rect l="l" t="t" r="r" b="b"/>
              <a:pathLst>
                <a:path w="813456" h="2709333">
                  <a:moveTo>
                    <a:pt x="0" y="0"/>
                  </a:moveTo>
                  <a:lnTo>
                    <a:pt x="813456" y="0"/>
                  </a:lnTo>
                  <a:lnTo>
                    <a:pt x="813456" y="2709333"/>
                  </a:lnTo>
                  <a:lnTo>
                    <a:pt x="0" y="2709333"/>
                  </a:lnTo>
                  <a:close/>
                </a:path>
              </a:pathLst>
            </a:custGeom>
            <a:solidFill>
              <a:srgbClr val="AEE3EF"/>
            </a:solidFill>
            <a:ln cap="sq">
              <a:noFill/>
              <a:prstDash val="solid"/>
              <a:miter/>
            </a:ln>
          </p:spPr>
          <p:txBody>
            <a:bodyPr/>
            <a:lstStyle/>
            <a:p>
              <a:endParaRPr lang="en-US"/>
            </a:p>
          </p:txBody>
        </p:sp>
        <p:sp>
          <p:nvSpPr>
            <p:cNvPr id="6" name="TextBox 6"/>
            <p:cNvSpPr txBox="1"/>
            <p:nvPr/>
          </p:nvSpPr>
          <p:spPr>
            <a:xfrm>
              <a:off x="0" y="-28575"/>
              <a:ext cx="813456" cy="2737908"/>
            </a:xfrm>
            <a:prstGeom prst="rect">
              <a:avLst/>
            </a:prstGeom>
          </p:spPr>
          <p:txBody>
            <a:bodyPr lIns="50800" tIns="50800" rIns="50800" bIns="50800" rtlCol="0" anchor="ctr"/>
            <a:lstStyle/>
            <a:p>
              <a:pPr marL="0" lvl="0" indent="0" algn="ctr">
                <a:lnSpc>
                  <a:spcPts val="2852"/>
                </a:lnSpc>
                <a:spcBef>
                  <a:spcPct val="0"/>
                </a:spcBef>
              </a:pPr>
              <a:endParaRPr/>
            </a:p>
          </p:txBody>
        </p:sp>
      </p:grpSp>
      <p:sp>
        <p:nvSpPr>
          <p:cNvPr id="7" name="TextBox 7"/>
          <p:cNvSpPr txBox="1"/>
          <p:nvPr/>
        </p:nvSpPr>
        <p:spPr>
          <a:xfrm>
            <a:off x="4513311" y="8406099"/>
            <a:ext cx="11088021" cy="1107996"/>
          </a:xfrm>
          <a:prstGeom prst="rect">
            <a:avLst/>
          </a:prstGeom>
        </p:spPr>
        <p:txBody>
          <a:bodyPr wrap="square" lIns="0" tIns="0" rIns="0" bIns="0" rtlCol="0" anchor="t">
            <a:spAutoFit/>
          </a:bodyPr>
          <a:lstStyle/>
          <a:p>
            <a:pPr marL="0" marR="0" lvl="0" indent="-147002" algn="ctr" rtl="0">
              <a:lnSpc>
                <a:spcPct val="90000"/>
              </a:lnSpc>
              <a:spcBef>
                <a:spcPts val="827"/>
              </a:spcBef>
              <a:spcAft>
                <a:spcPts val="0"/>
              </a:spcAft>
              <a:buClr>
                <a:srgbClr val="FF0000"/>
              </a:buClr>
              <a:buSzPts val="2315"/>
              <a:buFont typeface="Arial"/>
              <a:buNone/>
            </a:pPr>
            <a:r>
              <a:rPr lang="en-US" sz="4000" b="0" i="0" u="none" strike="noStrike" cap="none" dirty="0">
                <a:solidFill>
                  <a:srgbClr val="FF0000"/>
                </a:solidFill>
                <a:latin typeface="Arial" panose="020B0604020202020204" pitchFamily="34" charset="0"/>
                <a:ea typeface="Calibri"/>
                <a:cs typeface="Arial" panose="020B0604020202020204" pitchFamily="34" charset="0"/>
                <a:sym typeface="Calibri"/>
              </a:rPr>
              <a:t>Docking (finding binding mode) is much easier than ranking or predicting activity!</a:t>
            </a:r>
          </a:p>
        </p:txBody>
      </p:sp>
      <p:sp>
        <p:nvSpPr>
          <p:cNvPr id="8" name="Freeform 8"/>
          <p:cNvSpPr/>
          <p:nvPr/>
        </p:nvSpPr>
        <p:spPr>
          <a:xfrm>
            <a:off x="15820015" y="909632"/>
            <a:ext cx="1439285" cy="238136"/>
          </a:xfrm>
          <a:custGeom>
            <a:avLst/>
            <a:gdLst/>
            <a:ahLst/>
            <a:cxnLst/>
            <a:rect l="l" t="t" r="r" b="b"/>
            <a:pathLst>
              <a:path w="1439285" h="238136">
                <a:moveTo>
                  <a:pt x="0" y="0"/>
                </a:moveTo>
                <a:lnTo>
                  <a:pt x="1439285" y="0"/>
                </a:lnTo>
                <a:lnTo>
                  <a:pt x="1439285" y="238136"/>
                </a:lnTo>
                <a:lnTo>
                  <a:pt x="0" y="23813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9" name="Freeform 9"/>
          <p:cNvSpPr/>
          <p:nvPr/>
        </p:nvSpPr>
        <p:spPr>
          <a:xfrm rot="-5400000">
            <a:off x="843214" y="435127"/>
            <a:ext cx="627792" cy="1450780"/>
          </a:xfrm>
          <a:custGeom>
            <a:avLst/>
            <a:gdLst/>
            <a:ahLst/>
            <a:cxnLst/>
            <a:rect l="l" t="t" r="r" b="b"/>
            <a:pathLst>
              <a:path w="627792" h="1450780">
                <a:moveTo>
                  <a:pt x="0" y="0"/>
                </a:moveTo>
                <a:lnTo>
                  <a:pt x="627793" y="0"/>
                </a:lnTo>
                <a:lnTo>
                  <a:pt x="627793" y="1450781"/>
                </a:lnTo>
                <a:lnTo>
                  <a:pt x="0" y="145078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0" name="Freeform 10"/>
          <p:cNvSpPr/>
          <p:nvPr/>
        </p:nvSpPr>
        <p:spPr>
          <a:xfrm rot="5400000">
            <a:off x="16196494" y="8195494"/>
            <a:ext cx="642000" cy="1483613"/>
          </a:xfrm>
          <a:custGeom>
            <a:avLst/>
            <a:gdLst/>
            <a:ahLst/>
            <a:cxnLst/>
            <a:rect l="l" t="t" r="r" b="b"/>
            <a:pathLst>
              <a:path w="642000" h="1483613">
                <a:moveTo>
                  <a:pt x="0" y="0"/>
                </a:moveTo>
                <a:lnTo>
                  <a:pt x="641999" y="0"/>
                </a:lnTo>
                <a:lnTo>
                  <a:pt x="641999" y="1483613"/>
                </a:lnTo>
                <a:lnTo>
                  <a:pt x="0" y="148361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Tree>
    <p:extLst>
      <p:ext uri="{BB962C8B-B14F-4D97-AF65-F5344CB8AC3E}">
        <p14:creationId xmlns:p14="http://schemas.microsoft.com/office/powerpoint/2010/main" val="2952220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2468863" y="431800"/>
            <a:ext cx="13022341" cy="1193800"/>
          </a:xfrm>
          <a:prstGeom prst="rect">
            <a:avLst/>
          </a:prstGeom>
        </p:spPr>
        <p:txBody>
          <a:bodyPr wrap="square" lIns="0" tIns="0" rIns="0" bIns="0" rtlCol="0" anchor="t">
            <a:spAutoFit/>
          </a:bodyPr>
          <a:lstStyle/>
          <a:p>
            <a:pPr marL="0" lvl="0" indent="0" algn="l">
              <a:lnSpc>
                <a:spcPts val="9799"/>
              </a:lnSpc>
              <a:spcBef>
                <a:spcPct val="0"/>
              </a:spcBef>
            </a:pPr>
            <a:r>
              <a:rPr lang="en-US" sz="6999" b="1" dirty="0">
                <a:solidFill>
                  <a:srgbClr val="282828"/>
                </a:solidFill>
                <a:latin typeface="Montserrat Bold"/>
                <a:ea typeface="Montserrat Bold"/>
                <a:cs typeface="Montserrat Bold"/>
                <a:sym typeface="Montserrat Bold"/>
              </a:rPr>
              <a:t>Protein Model Selection</a:t>
            </a:r>
          </a:p>
        </p:txBody>
      </p:sp>
      <p:grpSp>
        <p:nvGrpSpPr>
          <p:cNvPr id="4" name="Group 4"/>
          <p:cNvGrpSpPr/>
          <p:nvPr/>
        </p:nvGrpSpPr>
        <p:grpSpPr>
          <a:xfrm>
            <a:off x="-877281" y="0"/>
            <a:ext cx="3088591" cy="10287000"/>
            <a:chOff x="0" y="0"/>
            <a:chExt cx="813456" cy="2709333"/>
          </a:xfrm>
        </p:grpSpPr>
        <p:sp>
          <p:nvSpPr>
            <p:cNvPr id="5" name="Freeform 5"/>
            <p:cNvSpPr/>
            <p:nvPr/>
          </p:nvSpPr>
          <p:spPr>
            <a:xfrm>
              <a:off x="0" y="0"/>
              <a:ext cx="813456" cy="2709333"/>
            </a:xfrm>
            <a:custGeom>
              <a:avLst/>
              <a:gdLst/>
              <a:ahLst/>
              <a:cxnLst/>
              <a:rect l="l" t="t" r="r" b="b"/>
              <a:pathLst>
                <a:path w="813456" h="2709333">
                  <a:moveTo>
                    <a:pt x="0" y="0"/>
                  </a:moveTo>
                  <a:lnTo>
                    <a:pt x="813456" y="0"/>
                  </a:lnTo>
                  <a:lnTo>
                    <a:pt x="813456" y="2709333"/>
                  </a:lnTo>
                  <a:lnTo>
                    <a:pt x="0" y="2709333"/>
                  </a:lnTo>
                  <a:close/>
                </a:path>
              </a:pathLst>
            </a:custGeom>
            <a:solidFill>
              <a:srgbClr val="AEE3EF"/>
            </a:solidFill>
            <a:ln cap="sq">
              <a:noFill/>
              <a:prstDash val="solid"/>
              <a:miter/>
            </a:ln>
          </p:spPr>
          <p:txBody>
            <a:bodyPr/>
            <a:lstStyle/>
            <a:p>
              <a:endParaRPr lang="en-US"/>
            </a:p>
          </p:txBody>
        </p:sp>
        <p:sp>
          <p:nvSpPr>
            <p:cNvPr id="6" name="TextBox 6"/>
            <p:cNvSpPr txBox="1"/>
            <p:nvPr/>
          </p:nvSpPr>
          <p:spPr>
            <a:xfrm>
              <a:off x="0" y="-28575"/>
              <a:ext cx="813456" cy="2737908"/>
            </a:xfrm>
            <a:prstGeom prst="rect">
              <a:avLst/>
            </a:prstGeom>
          </p:spPr>
          <p:txBody>
            <a:bodyPr lIns="50800" tIns="50800" rIns="50800" bIns="50800" rtlCol="0" anchor="ctr"/>
            <a:lstStyle/>
            <a:p>
              <a:pPr marL="0" lvl="0" indent="0" algn="ctr">
                <a:lnSpc>
                  <a:spcPts val="2852"/>
                </a:lnSpc>
                <a:spcBef>
                  <a:spcPct val="0"/>
                </a:spcBef>
              </a:pPr>
              <a:endParaRPr/>
            </a:p>
          </p:txBody>
        </p:sp>
      </p:grpSp>
      <p:sp>
        <p:nvSpPr>
          <p:cNvPr id="8" name="Freeform 8"/>
          <p:cNvSpPr/>
          <p:nvPr/>
        </p:nvSpPr>
        <p:spPr>
          <a:xfrm>
            <a:off x="15820015" y="909632"/>
            <a:ext cx="1439285" cy="238136"/>
          </a:xfrm>
          <a:custGeom>
            <a:avLst/>
            <a:gdLst/>
            <a:ahLst/>
            <a:cxnLst/>
            <a:rect l="l" t="t" r="r" b="b"/>
            <a:pathLst>
              <a:path w="1439285" h="238136">
                <a:moveTo>
                  <a:pt x="0" y="0"/>
                </a:moveTo>
                <a:lnTo>
                  <a:pt x="1439285" y="0"/>
                </a:lnTo>
                <a:lnTo>
                  <a:pt x="1439285" y="238136"/>
                </a:lnTo>
                <a:lnTo>
                  <a:pt x="0" y="23813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9" name="Freeform 9"/>
          <p:cNvSpPr/>
          <p:nvPr/>
        </p:nvSpPr>
        <p:spPr>
          <a:xfrm rot="-5400000">
            <a:off x="843214" y="435127"/>
            <a:ext cx="627792" cy="1450780"/>
          </a:xfrm>
          <a:custGeom>
            <a:avLst/>
            <a:gdLst/>
            <a:ahLst/>
            <a:cxnLst/>
            <a:rect l="l" t="t" r="r" b="b"/>
            <a:pathLst>
              <a:path w="627792" h="1450780">
                <a:moveTo>
                  <a:pt x="0" y="0"/>
                </a:moveTo>
                <a:lnTo>
                  <a:pt x="627793" y="0"/>
                </a:lnTo>
                <a:lnTo>
                  <a:pt x="627793" y="1450781"/>
                </a:lnTo>
                <a:lnTo>
                  <a:pt x="0" y="145078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0" name="Freeform 10"/>
          <p:cNvSpPr/>
          <p:nvPr/>
        </p:nvSpPr>
        <p:spPr>
          <a:xfrm rot="5400000">
            <a:off x="16196494" y="8195494"/>
            <a:ext cx="642000" cy="1483613"/>
          </a:xfrm>
          <a:custGeom>
            <a:avLst/>
            <a:gdLst/>
            <a:ahLst/>
            <a:cxnLst/>
            <a:rect l="l" t="t" r="r" b="b"/>
            <a:pathLst>
              <a:path w="642000" h="1483613">
                <a:moveTo>
                  <a:pt x="0" y="0"/>
                </a:moveTo>
                <a:lnTo>
                  <a:pt x="641999" y="0"/>
                </a:lnTo>
                <a:lnTo>
                  <a:pt x="641999" y="1483613"/>
                </a:lnTo>
                <a:lnTo>
                  <a:pt x="0" y="148361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3" name="Shape 128">
            <a:extLst>
              <a:ext uri="{FF2B5EF4-FFF2-40B4-BE49-F238E27FC236}">
                <a16:creationId xmlns:a16="http://schemas.microsoft.com/office/drawing/2014/main" id="{D334D2BD-1F29-D153-B545-27DA3B223F39}"/>
              </a:ext>
            </a:extLst>
          </p:cNvPr>
          <p:cNvSpPr txBox="1">
            <a:spLocks/>
          </p:cNvSpPr>
          <p:nvPr/>
        </p:nvSpPr>
        <p:spPr>
          <a:xfrm>
            <a:off x="3352800" y="2312327"/>
            <a:ext cx="13487400" cy="3164542"/>
          </a:xfrm>
          <a:prstGeom prst="rect">
            <a:avLst/>
          </a:prstGeom>
          <a:noFill/>
          <a:ln>
            <a:noFill/>
          </a:ln>
        </p:spPr>
        <p:txBody>
          <a:bodyPr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190500">
              <a:lnSpc>
                <a:spcPct val="90000"/>
              </a:lnSpc>
              <a:spcBef>
                <a:spcPts val="0"/>
              </a:spcBef>
              <a:buClr>
                <a:schemeClr val="dk1"/>
              </a:buClr>
              <a:buSzPts val="3000"/>
              <a:buFont typeface="Arial"/>
              <a:buNone/>
            </a:pPr>
            <a:r>
              <a:rPr lang="en-US" sz="4000" dirty="0">
                <a:solidFill>
                  <a:schemeClr val="dk1"/>
                </a:solidFill>
                <a:latin typeface="Arial" panose="020B0604020202020204" pitchFamily="34" charset="0"/>
                <a:ea typeface="Calibri"/>
                <a:cs typeface="Arial" panose="020B0604020202020204" pitchFamily="34" charset="0"/>
                <a:sym typeface="Calibri"/>
              </a:rPr>
              <a:t>Protein conformation sources:</a:t>
            </a:r>
          </a:p>
          <a:p>
            <a:pPr marL="759013" lvl="1" indent="-571500">
              <a:lnSpc>
                <a:spcPct val="90000"/>
              </a:lnSpc>
              <a:spcBef>
                <a:spcPts val="413"/>
              </a:spcBef>
              <a:buClr>
                <a:schemeClr val="dk1"/>
              </a:buClr>
              <a:buSzPts val="3000"/>
            </a:pPr>
            <a:r>
              <a:rPr lang="en-US" sz="4000" dirty="0">
                <a:solidFill>
                  <a:schemeClr val="dk1"/>
                </a:solidFill>
                <a:latin typeface="Arial" panose="020B0604020202020204" pitchFamily="34" charset="0"/>
                <a:ea typeface="Calibri"/>
                <a:cs typeface="Arial" panose="020B0604020202020204" pitchFamily="34" charset="0"/>
                <a:sym typeface="Calibri"/>
              </a:rPr>
              <a:t>Crystal structures/NMR</a:t>
            </a:r>
          </a:p>
          <a:p>
            <a:pPr marL="759013" lvl="1" indent="-571500">
              <a:lnSpc>
                <a:spcPct val="90000"/>
              </a:lnSpc>
              <a:spcBef>
                <a:spcPts val="413"/>
              </a:spcBef>
              <a:buClr>
                <a:schemeClr val="dk1"/>
              </a:buClr>
              <a:buSzPts val="3000"/>
            </a:pPr>
            <a:r>
              <a:rPr lang="en-US" sz="4000" dirty="0">
                <a:solidFill>
                  <a:schemeClr val="dk1"/>
                </a:solidFill>
                <a:latin typeface="Arial" panose="020B0604020202020204" pitchFamily="34" charset="0"/>
                <a:ea typeface="Calibri"/>
                <a:cs typeface="Arial" panose="020B0604020202020204" pitchFamily="34" charset="0"/>
                <a:sym typeface="Calibri"/>
              </a:rPr>
              <a:t>Comparative modeling</a:t>
            </a:r>
          </a:p>
          <a:p>
            <a:pPr marL="759013" lvl="1" indent="-571500">
              <a:lnSpc>
                <a:spcPct val="90000"/>
              </a:lnSpc>
              <a:spcBef>
                <a:spcPts val="413"/>
              </a:spcBef>
              <a:buClr>
                <a:schemeClr val="dk1"/>
              </a:buClr>
              <a:buSzPts val="3000"/>
            </a:pPr>
            <a:r>
              <a:rPr lang="en-US" sz="4000" dirty="0" err="1">
                <a:latin typeface="Arial" panose="020B0604020202020204" pitchFamily="34" charset="0"/>
                <a:cs typeface="Arial" panose="020B0604020202020204" pitchFamily="34" charset="0"/>
              </a:rPr>
              <a:t>Alphafold</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Omegafold</a:t>
            </a:r>
            <a:r>
              <a:rPr lang="en-US" sz="4000" dirty="0">
                <a:latin typeface="Arial" panose="020B0604020202020204" pitchFamily="34" charset="0"/>
                <a:cs typeface="Arial" panose="020B0604020202020204" pitchFamily="34" charset="0"/>
              </a:rPr>
              <a:t> for de-novo structure prediction</a:t>
            </a:r>
            <a:endParaRPr lang="en-US" sz="4000" dirty="0">
              <a:solidFill>
                <a:schemeClr val="dk1"/>
              </a:solidFill>
              <a:latin typeface="Arial" panose="020B0604020202020204" pitchFamily="34" charset="0"/>
              <a:ea typeface="Calibri"/>
              <a:cs typeface="Arial" panose="020B0604020202020204" pitchFamily="34" charset="0"/>
              <a:sym typeface="Calibri"/>
            </a:endParaRPr>
          </a:p>
        </p:txBody>
      </p:sp>
      <p:sp>
        <p:nvSpPr>
          <p:cNvPr id="16" name="Shape 132">
            <a:extLst>
              <a:ext uri="{FF2B5EF4-FFF2-40B4-BE49-F238E27FC236}">
                <a16:creationId xmlns:a16="http://schemas.microsoft.com/office/drawing/2014/main" id="{595DB21C-95F1-006D-E21D-036D0F3B11F5}"/>
              </a:ext>
            </a:extLst>
          </p:cNvPr>
          <p:cNvSpPr txBox="1"/>
          <p:nvPr/>
        </p:nvSpPr>
        <p:spPr>
          <a:xfrm>
            <a:off x="11407330" y="8977343"/>
            <a:ext cx="4201500" cy="650700"/>
          </a:xfrm>
          <a:prstGeom prst="rect">
            <a:avLst/>
          </a:prstGeom>
          <a:noFill/>
          <a:ln>
            <a:noFill/>
          </a:ln>
        </p:spPr>
        <p:txBody>
          <a:bodyPr wrap="square" lIns="91425" tIns="91425" rIns="91425" bIns="91425" anchor="t" anchorCtr="0">
            <a:noAutofit/>
          </a:bodyPr>
          <a:lstStyle/>
          <a:p>
            <a:pPr marL="0" lvl="0" indent="0" algn="ctr">
              <a:spcBef>
                <a:spcPts val="0"/>
              </a:spcBef>
              <a:buNone/>
            </a:pPr>
            <a:r>
              <a:rPr lang="en-US" sz="2800" dirty="0">
                <a:latin typeface="Arial" panose="020B0604020202020204" pitchFamily="34" charset="0"/>
                <a:cs typeface="Arial" panose="020B0604020202020204" pitchFamily="34" charset="0"/>
              </a:rPr>
              <a:t>Better to run dock into multiple models</a:t>
            </a:r>
          </a:p>
        </p:txBody>
      </p:sp>
      <p:grpSp>
        <p:nvGrpSpPr>
          <p:cNvPr id="19" name="Group 18">
            <a:extLst>
              <a:ext uri="{FF2B5EF4-FFF2-40B4-BE49-F238E27FC236}">
                <a16:creationId xmlns:a16="http://schemas.microsoft.com/office/drawing/2014/main" id="{F069AB65-2ACB-6C16-7F91-E30A7CF1D891}"/>
              </a:ext>
            </a:extLst>
          </p:cNvPr>
          <p:cNvGrpSpPr/>
          <p:nvPr/>
        </p:nvGrpSpPr>
        <p:grpSpPr>
          <a:xfrm>
            <a:off x="2971800" y="5260042"/>
            <a:ext cx="13337400" cy="3717301"/>
            <a:chOff x="2740800" y="4964347"/>
            <a:chExt cx="9063281" cy="2526050"/>
          </a:xfrm>
        </p:grpSpPr>
        <p:pic>
          <p:nvPicPr>
            <p:cNvPr id="14" name="Shape 130">
              <a:extLst>
                <a:ext uri="{FF2B5EF4-FFF2-40B4-BE49-F238E27FC236}">
                  <a16:creationId xmlns:a16="http://schemas.microsoft.com/office/drawing/2014/main" id="{A61BD924-2F73-8EB0-90E2-955EF02D9BEF}"/>
                </a:ext>
              </a:extLst>
            </p:cNvPr>
            <p:cNvPicPr preferRelativeResize="0"/>
            <p:nvPr/>
          </p:nvPicPr>
          <p:blipFill rotWithShape="1">
            <a:blip r:embed="rId6">
              <a:alphaModFix/>
            </a:blip>
            <a:srcRect/>
            <a:stretch/>
          </p:blipFill>
          <p:spPr>
            <a:xfrm>
              <a:off x="7924800" y="4964347"/>
              <a:ext cx="3879281" cy="2526050"/>
            </a:xfrm>
            <a:prstGeom prst="rect">
              <a:avLst/>
            </a:prstGeom>
            <a:noFill/>
            <a:ln>
              <a:noFill/>
            </a:ln>
          </p:spPr>
        </p:pic>
        <p:pic>
          <p:nvPicPr>
            <p:cNvPr id="15" name="Shape 131">
              <a:extLst>
                <a:ext uri="{FF2B5EF4-FFF2-40B4-BE49-F238E27FC236}">
                  <a16:creationId xmlns:a16="http://schemas.microsoft.com/office/drawing/2014/main" id="{A4E68F26-76B0-621E-58F6-2B6D943C2903}"/>
                </a:ext>
              </a:extLst>
            </p:cNvPr>
            <p:cNvPicPr preferRelativeResize="0"/>
            <p:nvPr/>
          </p:nvPicPr>
          <p:blipFill rotWithShape="1">
            <a:blip r:embed="rId7">
              <a:alphaModFix/>
            </a:blip>
            <a:srcRect/>
            <a:stretch/>
          </p:blipFill>
          <p:spPr>
            <a:xfrm>
              <a:off x="2740800" y="5271347"/>
              <a:ext cx="3554401" cy="2219050"/>
            </a:xfrm>
            <a:prstGeom prst="rect">
              <a:avLst/>
            </a:prstGeom>
            <a:noFill/>
            <a:ln>
              <a:noFill/>
            </a:ln>
          </p:spPr>
        </p:pic>
        <p:cxnSp>
          <p:nvCxnSpPr>
            <p:cNvPr id="17" name="Shape 133">
              <a:extLst>
                <a:ext uri="{FF2B5EF4-FFF2-40B4-BE49-F238E27FC236}">
                  <a16:creationId xmlns:a16="http://schemas.microsoft.com/office/drawing/2014/main" id="{75A35F80-5C88-0AB1-1A65-D29C3BE99EA5}"/>
                </a:ext>
              </a:extLst>
            </p:cNvPr>
            <p:cNvCxnSpPr>
              <a:cxnSpLocks/>
            </p:cNvCxnSpPr>
            <p:nvPr/>
          </p:nvCxnSpPr>
          <p:spPr>
            <a:xfrm rot="10800000" flipH="1">
              <a:off x="6459451" y="6373672"/>
              <a:ext cx="1301100" cy="14400"/>
            </a:xfrm>
            <a:prstGeom prst="straightConnector1">
              <a:avLst/>
            </a:prstGeom>
            <a:noFill/>
            <a:ln w="76200" cap="flat" cmpd="sng">
              <a:solidFill>
                <a:schemeClr val="dk2"/>
              </a:solidFill>
              <a:prstDash val="solid"/>
              <a:round/>
              <a:headEnd type="none" w="lg" len="lg"/>
              <a:tailEnd type="triangle" w="lg" len="lg"/>
            </a:ln>
          </p:spPr>
        </p:cxnSp>
      </p:grpSp>
    </p:spTree>
    <p:extLst>
      <p:ext uri="{BB962C8B-B14F-4D97-AF65-F5344CB8AC3E}">
        <p14:creationId xmlns:p14="http://schemas.microsoft.com/office/powerpoint/2010/main" val="41838619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2468863" y="431800"/>
            <a:ext cx="13990337" cy="1164293"/>
          </a:xfrm>
          <a:prstGeom prst="rect">
            <a:avLst/>
          </a:prstGeom>
        </p:spPr>
        <p:txBody>
          <a:bodyPr wrap="square" lIns="0" tIns="0" rIns="0" bIns="0" rtlCol="0" anchor="t">
            <a:spAutoFit/>
          </a:bodyPr>
          <a:lstStyle/>
          <a:p>
            <a:pPr marL="0" lvl="0" indent="0" algn="l">
              <a:lnSpc>
                <a:spcPts val="9799"/>
              </a:lnSpc>
              <a:spcBef>
                <a:spcPct val="0"/>
              </a:spcBef>
            </a:pPr>
            <a:r>
              <a:rPr lang="en-US" sz="6600" b="1" dirty="0">
                <a:solidFill>
                  <a:srgbClr val="282828"/>
                </a:solidFill>
                <a:latin typeface="Montserrat Bold"/>
                <a:ea typeface="Montserrat Bold"/>
                <a:cs typeface="Montserrat Bold"/>
                <a:sym typeface="Montserrat Bold"/>
              </a:rPr>
              <a:t>Ligand Conformer Generation</a:t>
            </a:r>
          </a:p>
        </p:txBody>
      </p:sp>
      <p:grpSp>
        <p:nvGrpSpPr>
          <p:cNvPr id="4" name="Group 4"/>
          <p:cNvGrpSpPr/>
          <p:nvPr/>
        </p:nvGrpSpPr>
        <p:grpSpPr>
          <a:xfrm>
            <a:off x="-877281" y="0"/>
            <a:ext cx="3088591" cy="10287000"/>
            <a:chOff x="0" y="0"/>
            <a:chExt cx="813456" cy="2709333"/>
          </a:xfrm>
        </p:grpSpPr>
        <p:sp>
          <p:nvSpPr>
            <p:cNvPr id="5" name="Freeform 5"/>
            <p:cNvSpPr/>
            <p:nvPr/>
          </p:nvSpPr>
          <p:spPr>
            <a:xfrm>
              <a:off x="0" y="0"/>
              <a:ext cx="813456" cy="2709333"/>
            </a:xfrm>
            <a:custGeom>
              <a:avLst/>
              <a:gdLst/>
              <a:ahLst/>
              <a:cxnLst/>
              <a:rect l="l" t="t" r="r" b="b"/>
              <a:pathLst>
                <a:path w="813456" h="2709333">
                  <a:moveTo>
                    <a:pt x="0" y="0"/>
                  </a:moveTo>
                  <a:lnTo>
                    <a:pt x="813456" y="0"/>
                  </a:lnTo>
                  <a:lnTo>
                    <a:pt x="813456" y="2709333"/>
                  </a:lnTo>
                  <a:lnTo>
                    <a:pt x="0" y="2709333"/>
                  </a:lnTo>
                  <a:close/>
                </a:path>
              </a:pathLst>
            </a:custGeom>
            <a:solidFill>
              <a:srgbClr val="AEE3EF"/>
            </a:solidFill>
            <a:ln cap="sq">
              <a:noFill/>
              <a:prstDash val="solid"/>
              <a:miter/>
            </a:ln>
          </p:spPr>
          <p:txBody>
            <a:bodyPr/>
            <a:lstStyle/>
            <a:p>
              <a:endParaRPr lang="en-US"/>
            </a:p>
          </p:txBody>
        </p:sp>
        <p:sp>
          <p:nvSpPr>
            <p:cNvPr id="6" name="TextBox 6"/>
            <p:cNvSpPr txBox="1"/>
            <p:nvPr/>
          </p:nvSpPr>
          <p:spPr>
            <a:xfrm>
              <a:off x="0" y="-28575"/>
              <a:ext cx="813456" cy="2737908"/>
            </a:xfrm>
            <a:prstGeom prst="rect">
              <a:avLst/>
            </a:prstGeom>
          </p:spPr>
          <p:txBody>
            <a:bodyPr lIns="50800" tIns="50800" rIns="50800" bIns="50800" rtlCol="0" anchor="ctr"/>
            <a:lstStyle/>
            <a:p>
              <a:pPr marL="0" lvl="0" indent="0" algn="ctr">
                <a:lnSpc>
                  <a:spcPts val="2852"/>
                </a:lnSpc>
                <a:spcBef>
                  <a:spcPct val="0"/>
                </a:spcBef>
              </a:pPr>
              <a:endParaRPr/>
            </a:p>
          </p:txBody>
        </p:sp>
      </p:grpSp>
      <p:sp>
        <p:nvSpPr>
          <p:cNvPr id="8" name="Freeform 8"/>
          <p:cNvSpPr/>
          <p:nvPr/>
        </p:nvSpPr>
        <p:spPr>
          <a:xfrm>
            <a:off x="15820015" y="909632"/>
            <a:ext cx="1439285" cy="238136"/>
          </a:xfrm>
          <a:custGeom>
            <a:avLst/>
            <a:gdLst/>
            <a:ahLst/>
            <a:cxnLst/>
            <a:rect l="l" t="t" r="r" b="b"/>
            <a:pathLst>
              <a:path w="1439285" h="238136">
                <a:moveTo>
                  <a:pt x="0" y="0"/>
                </a:moveTo>
                <a:lnTo>
                  <a:pt x="1439285" y="0"/>
                </a:lnTo>
                <a:lnTo>
                  <a:pt x="1439285" y="238136"/>
                </a:lnTo>
                <a:lnTo>
                  <a:pt x="0" y="23813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9" name="Freeform 9"/>
          <p:cNvSpPr/>
          <p:nvPr/>
        </p:nvSpPr>
        <p:spPr>
          <a:xfrm rot="-5400000">
            <a:off x="843214" y="435127"/>
            <a:ext cx="627792" cy="1450780"/>
          </a:xfrm>
          <a:custGeom>
            <a:avLst/>
            <a:gdLst/>
            <a:ahLst/>
            <a:cxnLst/>
            <a:rect l="l" t="t" r="r" b="b"/>
            <a:pathLst>
              <a:path w="627792" h="1450780">
                <a:moveTo>
                  <a:pt x="0" y="0"/>
                </a:moveTo>
                <a:lnTo>
                  <a:pt x="627793" y="0"/>
                </a:lnTo>
                <a:lnTo>
                  <a:pt x="627793" y="1450781"/>
                </a:lnTo>
                <a:lnTo>
                  <a:pt x="0" y="145078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0" name="Freeform 10"/>
          <p:cNvSpPr/>
          <p:nvPr/>
        </p:nvSpPr>
        <p:spPr>
          <a:xfrm rot="5400000">
            <a:off x="16196494" y="8195494"/>
            <a:ext cx="642000" cy="1483613"/>
          </a:xfrm>
          <a:custGeom>
            <a:avLst/>
            <a:gdLst/>
            <a:ahLst/>
            <a:cxnLst/>
            <a:rect l="l" t="t" r="r" b="b"/>
            <a:pathLst>
              <a:path w="642000" h="1483613">
                <a:moveTo>
                  <a:pt x="0" y="0"/>
                </a:moveTo>
                <a:lnTo>
                  <a:pt x="641999" y="0"/>
                </a:lnTo>
                <a:lnTo>
                  <a:pt x="641999" y="1483613"/>
                </a:lnTo>
                <a:lnTo>
                  <a:pt x="0" y="148361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2" name="Shape 139">
            <a:extLst>
              <a:ext uri="{FF2B5EF4-FFF2-40B4-BE49-F238E27FC236}">
                <a16:creationId xmlns:a16="http://schemas.microsoft.com/office/drawing/2014/main" id="{26CF05F7-9E83-0948-C24B-5BB0D94B92C8}"/>
              </a:ext>
            </a:extLst>
          </p:cNvPr>
          <p:cNvSpPr txBox="1">
            <a:spLocks/>
          </p:cNvSpPr>
          <p:nvPr/>
        </p:nvSpPr>
        <p:spPr>
          <a:xfrm>
            <a:off x="2795671" y="2228362"/>
            <a:ext cx="13685537" cy="2547638"/>
          </a:xfrm>
          <a:prstGeom prst="rect">
            <a:avLst/>
          </a:prstGeom>
          <a:noFill/>
          <a:ln>
            <a:noFill/>
          </a:ln>
        </p:spPr>
        <p:txBody>
          <a:bodyPr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147002">
              <a:lnSpc>
                <a:spcPct val="90000"/>
              </a:lnSpc>
              <a:spcBef>
                <a:spcPts val="827"/>
              </a:spcBef>
              <a:buClr>
                <a:schemeClr val="dk1"/>
              </a:buClr>
              <a:buSzPts val="2315"/>
              <a:buFont typeface="Arial"/>
              <a:buNone/>
            </a:pPr>
            <a:r>
              <a:rPr lang="en-US" sz="4000" dirty="0">
                <a:solidFill>
                  <a:schemeClr val="dk1"/>
                </a:solidFill>
                <a:latin typeface="Arial" panose="020B0604020202020204" pitchFamily="34" charset="0"/>
                <a:ea typeface="Calibri"/>
                <a:cs typeface="Arial" panose="020B0604020202020204" pitchFamily="34" charset="0"/>
                <a:sym typeface="Calibri"/>
              </a:rPr>
              <a:t>Ligand conformation sources:</a:t>
            </a:r>
          </a:p>
          <a:p>
            <a:pPr marL="709229" lvl="1" indent="-457200">
              <a:lnSpc>
                <a:spcPct val="90000"/>
              </a:lnSpc>
              <a:spcBef>
                <a:spcPts val="413"/>
              </a:spcBef>
              <a:buClr>
                <a:schemeClr val="dk1"/>
              </a:buClr>
              <a:buSzPts val="1984"/>
            </a:pPr>
            <a:r>
              <a:rPr lang="en-US" sz="3200" dirty="0" err="1">
                <a:solidFill>
                  <a:schemeClr val="dk1"/>
                </a:solidFill>
                <a:latin typeface="Arial" panose="020B0604020202020204" pitchFamily="34" charset="0"/>
                <a:ea typeface="Calibri"/>
                <a:cs typeface="Arial" panose="020B0604020202020204" pitchFamily="34" charset="0"/>
                <a:sym typeface="Calibri"/>
              </a:rPr>
              <a:t>BioChemicalLibrary</a:t>
            </a:r>
            <a:r>
              <a:rPr lang="en-US" sz="3200" dirty="0">
                <a:solidFill>
                  <a:schemeClr val="dk1"/>
                </a:solidFill>
                <a:latin typeface="Arial" panose="020B0604020202020204" pitchFamily="34" charset="0"/>
                <a:ea typeface="Calibri"/>
                <a:cs typeface="Arial" panose="020B0604020202020204" pitchFamily="34" charset="0"/>
                <a:sym typeface="Calibri"/>
              </a:rPr>
              <a:t> (BCL) </a:t>
            </a:r>
            <a:r>
              <a:rPr lang="en-US" sz="3200" u="sng" dirty="0">
                <a:solidFill>
                  <a:schemeClr val="hlink"/>
                </a:solidFill>
                <a:latin typeface="Arial" panose="020B0604020202020204" pitchFamily="34" charset="0"/>
                <a:ea typeface="Calibri"/>
                <a:cs typeface="Arial" panose="020B0604020202020204" pitchFamily="34" charset="0"/>
                <a:sym typeface="Calibri"/>
                <a:hlinkClick r:id="rId6"/>
              </a:rPr>
              <a:t>https://github.com/BCLCommons/bcl</a:t>
            </a:r>
          </a:p>
          <a:p>
            <a:pPr marL="709229" lvl="1" indent="-457200">
              <a:lnSpc>
                <a:spcPct val="90000"/>
              </a:lnSpc>
              <a:spcBef>
                <a:spcPts val="413"/>
              </a:spcBef>
              <a:buClr>
                <a:schemeClr val="dk1"/>
              </a:buClr>
              <a:buSzPts val="1984"/>
            </a:pPr>
            <a:r>
              <a:rPr lang="en-US" sz="3200" dirty="0">
                <a:solidFill>
                  <a:schemeClr val="dk1"/>
                </a:solidFill>
                <a:latin typeface="Arial" panose="020B0604020202020204" pitchFamily="34" charset="0"/>
                <a:ea typeface="Calibri"/>
                <a:cs typeface="Arial" panose="020B0604020202020204" pitchFamily="34" charset="0"/>
                <a:sym typeface="Calibri"/>
              </a:rPr>
              <a:t>Commercial software: MOE/</a:t>
            </a:r>
            <a:r>
              <a:rPr lang="en-US" sz="3200" dirty="0" err="1">
                <a:solidFill>
                  <a:schemeClr val="dk1"/>
                </a:solidFill>
                <a:latin typeface="Arial" panose="020B0604020202020204" pitchFamily="34" charset="0"/>
                <a:ea typeface="Calibri"/>
                <a:cs typeface="Arial" panose="020B0604020202020204" pitchFamily="34" charset="0"/>
                <a:sym typeface="Calibri"/>
              </a:rPr>
              <a:t>OpenEye</a:t>
            </a:r>
            <a:r>
              <a:rPr lang="en-US" sz="3200" dirty="0">
                <a:solidFill>
                  <a:schemeClr val="dk1"/>
                </a:solidFill>
                <a:latin typeface="Arial" panose="020B0604020202020204" pitchFamily="34" charset="0"/>
                <a:ea typeface="Calibri"/>
                <a:cs typeface="Arial" panose="020B0604020202020204" pitchFamily="34" charset="0"/>
                <a:sym typeface="Calibri"/>
              </a:rPr>
              <a:t> </a:t>
            </a:r>
          </a:p>
          <a:p>
            <a:pPr marL="709229" lvl="1" indent="-457200">
              <a:lnSpc>
                <a:spcPct val="90000"/>
              </a:lnSpc>
              <a:spcBef>
                <a:spcPts val="413"/>
              </a:spcBef>
              <a:buClr>
                <a:schemeClr val="dk1"/>
              </a:buClr>
              <a:buSzPts val="1984"/>
            </a:pPr>
            <a:r>
              <a:rPr lang="en-US" sz="3200" dirty="0">
                <a:solidFill>
                  <a:schemeClr val="dk1"/>
                </a:solidFill>
                <a:latin typeface="Arial" panose="020B0604020202020204" pitchFamily="34" charset="0"/>
                <a:ea typeface="Calibri"/>
                <a:cs typeface="Arial" panose="020B0604020202020204" pitchFamily="34" charset="0"/>
                <a:sym typeface="Calibri"/>
              </a:rPr>
              <a:t>FROG2 Server </a:t>
            </a:r>
            <a:r>
              <a:rPr lang="en-US" sz="3200" u="sng" dirty="0">
                <a:solidFill>
                  <a:schemeClr val="hlink"/>
                </a:solidFill>
                <a:latin typeface="Arial" panose="020B0604020202020204" pitchFamily="34" charset="0"/>
                <a:ea typeface="Calibri"/>
                <a:cs typeface="Arial" panose="020B0604020202020204" pitchFamily="34" charset="0"/>
                <a:sym typeface="Calibri"/>
                <a:hlinkClick r:id="rId7"/>
              </a:rPr>
              <a:t>http://bioserv.rpbs.univ-paris-diderot.fr/services/Frog2/</a:t>
            </a:r>
          </a:p>
        </p:txBody>
      </p:sp>
      <p:grpSp>
        <p:nvGrpSpPr>
          <p:cNvPr id="13" name="Group 12">
            <a:extLst>
              <a:ext uri="{FF2B5EF4-FFF2-40B4-BE49-F238E27FC236}">
                <a16:creationId xmlns:a16="http://schemas.microsoft.com/office/drawing/2014/main" id="{8737102F-9AD3-DB6E-4FF1-DE9454885061}"/>
              </a:ext>
            </a:extLst>
          </p:cNvPr>
          <p:cNvGrpSpPr/>
          <p:nvPr/>
        </p:nvGrpSpPr>
        <p:grpSpPr>
          <a:xfrm>
            <a:off x="4495800" y="5049534"/>
            <a:ext cx="9947138" cy="4978374"/>
            <a:chOff x="969791" y="3409352"/>
            <a:chExt cx="8261521" cy="4134751"/>
          </a:xfrm>
        </p:grpSpPr>
        <p:pic>
          <p:nvPicPr>
            <p:cNvPr id="7" name="Shape 140" descr="conf_colored_by_element.png">
              <a:extLst>
                <a:ext uri="{FF2B5EF4-FFF2-40B4-BE49-F238E27FC236}">
                  <a16:creationId xmlns:a16="http://schemas.microsoft.com/office/drawing/2014/main" id="{5EC0F250-323A-3320-4AD8-1A2D479E55E8}"/>
                </a:ext>
              </a:extLst>
            </p:cNvPr>
            <p:cNvPicPr preferRelativeResize="0"/>
            <p:nvPr/>
          </p:nvPicPr>
          <p:blipFill rotWithShape="1">
            <a:blip r:embed="rId8">
              <a:alphaModFix/>
            </a:blip>
            <a:srcRect l="21275" t="15691" r="37149" b="9636"/>
            <a:stretch/>
          </p:blipFill>
          <p:spPr>
            <a:xfrm>
              <a:off x="969791" y="3639451"/>
              <a:ext cx="2775121" cy="3733800"/>
            </a:xfrm>
            <a:prstGeom prst="rect">
              <a:avLst/>
            </a:prstGeom>
            <a:noFill/>
            <a:ln>
              <a:noFill/>
            </a:ln>
          </p:spPr>
        </p:pic>
        <p:pic>
          <p:nvPicPr>
            <p:cNvPr id="11" name="Shape 141" descr="confs_colored_by_element.png">
              <a:extLst>
                <a:ext uri="{FF2B5EF4-FFF2-40B4-BE49-F238E27FC236}">
                  <a16:creationId xmlns:a16="http://schemas.microsoft.com/office/drawing/2014/main" id="{59ACAA72-5BD1-3F0D-3A0F-05CD99CA192D}"/>
                </a:ext>
              </a:extLst>
            </p:cNvPr>
            <p:cNvPicPr preferRelativeResize="0"/>
            <p:nvPr/>
          </p:nvPicPr>
          <p:blipFill rotWithShape="1">
            <a:blip r:embed="rId9">
              <a:alphaModFix/>
            </a:blip>
            <a:srcRect l="18252" t="3582" r="25811" b="-55"/>
            <a:stretch/>
          </p:blipFill>
          <p:spPr>
            <a:xfrm>
              <a:off x="6030912" y="3409352"/>
              <a:ext cx="3200400" cy="4134751"/>
            </a:xfrm>
            <a:prstGeom prst="rect">
              <a:avLst/>
            </a:prstGeom>
            <a:noFill/>
            <a:ln>
              <a:noFill/>
            </a:ln>
          </p:spPr>
        </p:pic>
        <p:sp>
          <p:nvSpPr>
            <p:cNvPr id="12" name="Shape 142">
              <a:extLst>
                <a:ext uri="{FF2B5EF4-FFF2-40B4-BE49-F238E27FC236}">
                  <a16:creationId xmlns:a16="http://schemas.microsoft.com/office/drawing/2014/main" id="{F83610A7-1357-0203-BCDA-10777AA280B5}"/>
                </a:ext>
              </a:extLst>
            </p:cNvPr>
            <p:cNvSpPr/>
            <p:nvPr/>
          </p:nvSpPr>
          <p:spPr>
            <a:xfrm>
              <a:off x="4197558" y="5031965"/>
              <a:ext cx="1833354" cy="271872"/>
            </a:xfrm>
            <a:prstGeom prst="rightArrow">
              <a:avLst>
                <a:gd name="adj1" fmla="val 50000"/>
                <a:gd name="adj2" fmla="val 50000"/>
              </a:avLst>
            </a:prstGeom>
            <a:solidFill>
              <a:schemeClr val="accent2"/>
            </a:solidFill>
            <a:ln w="12700" cap="flat" cmpd="sng">
              <a:solidFill>
                <a:schemeClr val="accent2"/>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spTree>
    <p:extLst>
      <p:ext uri="{BB962C8B-B14F-4D97-AF65-F5344CB8AC3E}">
        <p14:creationId xmlns:p14="http://schemas.microsoft.com/office/powerpoint/2010/main" val="17601350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2468863" y="431800"/>
            <a:ext cx="13022341" cy="1164293"/>
          </a:xfrm>
          <a:prstGeom prst="rect">
            <a:avLst/>
          </a:prstGeom>
        </p:spPr>
        <p:txBody>
          <a:bodyPr wrap="square" lIns="0" tIns="0" rIns="0" bIns="0" rtlCol="0" anchor="t">
            <a:spAutoFit/>
          </a:bodyPr>
          <a:lstStyle/>
          <a:p>
            <a:pPr marL="0" lvl="0" indent="0" algn="l">
              <a:lnSpc>
                <a:spcPts val="9799"/>
              </a:lnSpc>
              <a:spcBef>
                <a:spcPct val="0"/>
              </a:spcBef>
            </a:pPr>
            <a:r>
              <a:rPr lang="en-US" sz="6999" b="1" dirty="0" err="1">
                <a:solidFill>
                  <a:srgbClr val="282828"/>
                </a:solidFill>
                <a:latin typeface="Montserrat Bold"/>
                <a:ea typeface="Montserrat Bold"/>
                <a:cs typeface="Montserrat Bold"/>
                <a:sym typeface="Montserrat Bold"/>
              </a:rPr>
              <a:t>RosettaLigand</a:t>
            </a:r>
            <a:r>
              <a:rPr lang="en-US" sz="6999" b="1" dirty="0">
                <a:solidFill>
                  <a:srgbClr val="282828"/>
                </a:solidFill>
                <a:latin typeface="Montserrat Bold"/>
                <a:ea typeface="Montserrat Bold"/>
                <a:cs typeface="Montserrat Bold"/>
                <a:sym typeface="Montserrat Bold"/>
              </a:rPr>
              <a:t> Overview</a:t>
            </a:r>
          </a:p>
        </p:txBody>
      </p:sp>
      <p:grpSp>
        <p:nvGrpSpPr>
          <p:cNvPr id="4" name="Group 4"/>
          <p:cNvGrpSpPr/>
          <p:nvPr/>
        </p:nvGrpSpPr>
        <p:grpSpPr>
          <a:xfrm>
            <a:off x="-877281" y="0"/>
            <a:ext cx="3088591" cy="10287000"/>
            <a:chOff x="0" y="0"/>
            <a:chExt cx="813456" cy="2709333"/>
          </a:xfrm>
        </p:grpSpPr>
        <p:sp>
          <p:nvSpPr>
            <p:cNvPr id="5" name="Freeform 5"/>
            <p:cNvSpPr/>
            <p:nvPr/>
          </p:nvSpPr>
          <p:spPr>
            <a:xfrm>
              <a:off x="0" y="0"/>
              <a:ext cx="813456" cy="2709333"/>
            </a:xfrm>
            <a:custGeom>
              <a:avLst/>
              <a:gdLst/>
              <a:ahLst/>
              <a:cxnLst/>
              <a:rect l="l" t="t" r="r" b="b"/>
              <a:pathLst>
                <a:path w="813456" h="2709333">
                  <a:moveTo>
                    <a:pt x="0" y="0"/>
                  </a:moveTo>
                  <a:lnTo>
                    <a:pt x="813456" y="0"/>
                  </a:lnTo>
                  <a:lnTo>
                    <a:pt x="813456" y="2709333"/>
                  </a:lnTo>
                  <a:lnTo>
                    <a:pt x="0" y="2709333"/>
                  </a:lnTo>
                  <a:close/>
                </a:path>
              </a:pathLst>
            </a:custGeom>
            <a:solidFill>
              <a:srgbClr val="AEE3EF"/>
            </a:solidFill>
            <a:ln cap="sq">
              <a:noFill/>
              <a:prstDash val="solid"/>
              <a:miter/>
            </a:ln>
          </p:spPr>
          <p:txBody>
            <a:bodyPr/>
            <a:lstStyle/>
            <a:p>
              <a:endParaRPr lang="en-US"/>
            </a:p>
          </p:txBody>
        </p:sp>
        <p:sp>
          <p:nvSpPr>
            <p:cNvPr id="6" name="TextBox 6"/>
            <p:cNvSpPr txBox="1"/>
            <p:nvPr/>
          </p:nvSpPr>
          <p:spPr>
            <a:xfrm>
              <a:off x="0" y="-28575"/>
              <a:ext cx="813456" cy="2737908"/>
            </a:xfrm>
            <a:prstGeom prst="rect">
              <a:avLst/>
            </a:prstGeom>
          </p:spPr>
          <p:txBody>
            <a:bodyPr lIns="50800" tIns="50800" rIns="50800" bIns="50800" rtlCol="0" anchor="ctr"/>
            <a:lstStyle/>
            <a:p>
              <a:pPr marL="0" lvl="0" indent="0" algn="ctr">
                <a:lnSpc>
                  <a:spcPts val="2852"/>
                </a:lnSpc>
                <a:spcBef>
                  <a:spcPct val="0"/>
                </a:spcBef>
              </a:pPr>
              <a:endParaRPr/>
            </a:p>
          </p:txBody>
        </p:sp>
      </p:grpSp>
      <p:sp>
        <p:nvSpPr>
          <p:cNvPr id="8" name="Freeform 8"/>
          <p:cNvSpPr/>
          <p:nvPr/>
        </p:nvSpPr>
        <p:spPr>
          <a:xfrm>
            <a:off x="15820015" y="909632"/>
            <a:ext cx="1439285" cy="238136"/>
          </a:xfrm>
          <a:custGeom>
            <a:avLst/>
            <a:gdLst/>
            <a:ahLst/>
            <a:cxnLst/>
            <a:rect l="l" t="t" r="r" b="b"/>
            <a:pathLst>
              <a:path w="1439285" h="238136">
                <a:moveTo>
                  <a:pt x="0" y="0"/>
                </a:moveTo>
                <a:lnTo>
                  <a:pt x="1439285" y="0"/>
                </a:lnTo>
                <a:lnTo>
                  <a:pt x="1439285" y="238136"/>
                </a:lnTo>
                <a:lnTo>
                  <a:pt x="0" y="23813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9" name="Freeform 9"/>
          <p:cNvSpPr/>
          <p:nvPr/>
        </p:nvSpPr>
        <p:spPr>
          <a:xfrm rot="-5400000">
            <a:off x="843214" y="435127"/>
            <a:ext cx="627792" cy="1450780"/>
          </a:xfrm>
          <a:custGeom>
            <a:avLst/>
            <a:gdLst/>
            <a:ahLst/>
            <a:cxnLst/>
            <a:rect l="l" t="t" r="r" b="b"/>
            <a:pathLst>
              <a:path w="627792" h="1450780">
                <a:moveTo>
                  <a:pt x="0" y="0"/>
                </a:moveTo>
                <a:lnTo>
                  <a:pt x="627793" y="0"/>
                </a:lnTo>
                <a:lnTo>
                  <a:pt x="627793" y="1450781"/>
                </a:lnTo>
                <a:lnTo>
                  <a:pt x="0" y="145078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0" name="Freeform 10"/>
          <p:cNvSpPr/>
          <p:nvPr/>
        </p:nvSpPr>
        <p:spPr>
          <a:xfrm rot="5400000">
            <a:off x="16196494" y="8195494"/>
            <a:ext cx="642000" cy="1483613"/>
          </a:xfrm>
          <a:custGeom>
            <a:avLst/>
            <a:gdLst/>
            <a:ahLst/>
            <a:cxnLst/>
            <a:rect l="l" t="t" r="r" b="b"/>
            <a:pathLst>
              <a:path w="642000" h="1483613">
                <a:moveTo>
                  <a:pt x="0" y="0"/>
                </a:moveTo>
                <a:lnTo>
                  <a:pt x="641999" y="0"/>
                </a:lnTo>
                <a:lnTo>
                  <a:pt x="641999" y="1483613"/>
                </a:lnTo>
                <a:lnTo>
                  <a:pt x="0" y="148361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39" name="Group 38">
            <a:extLst>
              <a:ext uri="{FF2B5EF4-FFF2-40B4-BE49-F238E27FC236}">
                <a16:creationId xmlns:a16="http://schemas.microsoft.com/office/drawing/2014/main" id="{CFA13B50-A877-F844-2861-2EFAE2DE08CC}"/>
              </a:ext>
            </a:extLst>
          </p:cNvPr>
          <p:cNvGrpSpPr/>
          <p:nvPr/>
        </p:nvGrpSpPr>
        <p:grpSpPr>
          <a:xfrm>
            <a:off x="2479749" y="2019300"/>
            <a:ext cx="13836625" cy="7835900"/>
            <a:chOff x="239712" y="1619124"/>
            <a:chExt cx="9601199" cy="5437311"/>
          </a:xfrm>
        </p:grpSpPr>
        <p:grpSp>
          <p:nvGrpSpPr>
            <p:cNvPr id="2" name="Shape 154">
              <a:extLst>
                <a:ext uri="{FF2B5EF4-FFF2-40B4-BE49-F238E27FC236}">
                  <a16:creationId xmlns:a16="http://schemas.microsoft.com/office/drawing/2014/main" id="{D7D81F5B-71ED-4A85-5D4C-D5FE1F30BAA7}"/>
                </a:ext>
              </a:extLst>
            </p:cNvPr>
            <p:cNvGrpSpPr/>
            <p:nvPr/>
          </p:nvGrpSpPr>
          <p:grpSpPr>
            <a:xfrm>
              <a:off x="773112" y="2715626"/>
              <a:ext cx="3696229" cy="4338221"/>
              <a:chOff x="0" y="2589"/>
              <a:chExt cx="3696229" cy="4338221"/>
            </a:xfrm>
          </p:grpSpPr>
          <p:sp>
            <p:nvSpPr>
              <p:cNvPr id="7" name="Shape 155">
                <a:extLst>
                  <a:ext uri="{FF2B5EF4-FFF2-40B4-BE49-F238E27FC236}">
                    <a16:creationId xmlns:a16="http://schemas.microsoft.com/office/drawing/2014/main" id="{72401100-136B-9D6B-2092-8290989DF4C6}"/>
                  </a:ext>
                </a:extLst>
              </p:cNvPr>
              <p:cNvSpPr/>
              <p:nvPr/>
            </p:nvSpPr>
            <p:spPr>
              <a:xfrm>
                <a:off x="0" y="2589"/>
                <a:ext cx="3696229" cy="1725863"/>
              </a:xfrm>
              <a:prstGeom prst="roundRect">
                <a:avLst>
                  <a:gd name="adj" fmla="val 10000"/>
                </a:avLst>
              </a:prstGeom>
              <a:solidFill>
                <a:srgbClr val="37D975"/>
              </a:solidFill>
              <a:ln w="12700" cap="flat" cmpd="sng">
                <a:solidFill>
                  <a:schemeClr val="lt1"/>
                </a:solidFill>
                <a:prstDash val="solid"/>
                <a:miter lim="800000"/>
                <a:headEnd type="none" w="med" len="med"/>
                <a:tailEnd type="none" w="med" len="med"/>
              </a:ln>
            </p:spPr>
            <p:txBody>
              <a:bodyPr wrap="square" lIns="91425" tIns="91425" rIns="91425" bIns="91425" anchor="ctr" anchorCtr="0">
                <a:noAutofit/>
              </a:bodyPr>
              <a:lstStyle/>
              <a:p>
                <a:pPr marL="0" lvl="0" indent="0">
                  <a:spcBef>
                    <a:spcPts val="0"/>
                  </a:spcBef>
                  <a:buNone/>
                </a:pPr>
                <a:endParaRPr>
                  <a:latin typeface="Arial" panose="020B0604020202020204" pitchFamily="34" charset="0"/>
                  <a:cs typeface="Arial" panose="020B0604020202020204" pitchFamily="34" charset="0"/>
                </a:endParaRPr>
              </a:p>
            </p:txBody>
          </p:sp>
          <p:sp>
            <p:nvSpPr>
              <p:cNvPr id="11" name="Shape 156">
                <a:extLst>
                  <a:ext uri="{FF2B5EF4-FFF2-40B4-BE49-F238E27FC236}">
                    <a16:creationId xmlns:a16="http://schemas.microsoft.com/office/drawing/2014/main" id="{36297767-7B10-23AA-95C0-F4F0E0611B11}"/>
                  </a:ext>
                </a:extLst>
              </p:cNvPr>
              <p:cNvSpPr txBox="1"/>
              <p:nvPr/>
            </p:nvSpPr>
            <p:spPr>
              <a:xfrm>
                <a:off x="50549" y="53138"/>
                <a:ext cx="3595131" cy="1624765"/>
              </a:xfrm>
              <a:prstGeom prst="rect">
                <a:avLst/>
              </a:prstGeom>
              <a:noFill/>
              <a:ln>
                <a:noFill/>
              </a:ln>
            </p:spPr>
            <p:txBody>
              <a:bodyPr wrap="square" lIns="95250" tIns="95250" rIns="95250" bIns="95250" anchor="ctr" anchorCtr="0">
                <a:noAutofit/>
              </a:bodyPr>
              <a:lstStyle/>
              <a:p>
                <a:pPr marL="0" marR="0" lvl="0" indent="0" algn="ctr" rtl="0">
                  <a:lnSpc>
                    <a:spcPct val="90000"/>
                  </a:lnSpc>
                  <a:spcBef>
                    <a:spcPts val="0"/>
                  </a:spcBef>
                  <a:spcAft>
                    <a:spcPts val="0"/>
                  </a:spcAft>
                  <a:buNone/>
                </a:pPr>
                <a:r>
                  <a:rPr lang="en-US" sz="2500" dirty="0">
                    <a:solidFill>
                      <a:schemeClr val="lt1"/>
                    </a:solidFill>
                    <a:latin typeface="Arial" panose="020B0604020202020204" pitchFamily="34" charset="0"/>
                    <a:ea typeface="Arial"/>
                    <a:cs typeface="Arial" panose="020B0604020202020204" pitchFamily="34" charset="0"/>
                    <a:sym typeface="Arial"/>
                  </a:rPr>
                  <a:t>Initial Placement</a:t>
                </a:r>
              </a:p>
            </p:txBody>
          </p:sp>
          <p:sp>
            <p:nvSpPr>
              <p:cNvPr id="12" name="Shape 157">
                <a:extLst>
                  <a:ext uri="{FF2B5EF4-FFF2-40B4-BE49-F238E27FC236}">
                    <a16:creationId xmlns:a16="http://schemas.microsoft.com/office/drawing/2014/main" id="{594E2779-1E2E-CAE1-99AC-EB5499EDF9AA}"/>
                  </a:ext>
                </a:extLst>
              </p:cNvPr>
              <p:cNvSpPr/>
              <p:nvPr/>
            </p:nvSpPr>
            <p:spPr>
              <a:xfrm rot="5400000">
                <a:off x="1515678" y="1772777"/>
                <a:ext cx="664871" cy="797845"/>
              </a:xfrm>
              <a:prstGeom prst="rightArrow">
                <a:avLst>
                  <a:gd name="adj1" fmla="val 60000"/>
                  <a:gd name="adj2" fmla="val 50000"/>
                </a:avLst>
              </a:prstGeom>
              <a:solidFill>
                <a:srgbClr val="37D975"/>
              </a:solidFill>
              <a:ln>
                <a:noFill/>
              </a:ln>
            </p:spPr>
            <p:txBody>
              <a:bodyPr wrap="square" lIns="91425" tIns="91425" rIns="91425" bIns="91425" anchor="ctr" anchorCtr="0">
                <a:noAutofit/>
              </a:bodyPr>
              <a:lstStyle/>
              <a:p>
                <a:pPr marL="0" lvl="0" indent="0">
                  <a:spcBef>
                    <a:spcPts val="0"/>
                  </a:spcBef>
                  <a:buNone/>
                </a:pPr>
                <a:endParaRPr>
                  <a:latin typeface="Arial" panose="020B0604020202020204" pitchFamily="34" charset="0"/>
                  <a:cs typeface="Arial" panose="020B0604020202020204" pitchFamily="34" charset="0"/>
                </a:endParaRPr>
              </a:p>
            </p:txBody>
          </p:sp>
          <p:sp>
            <p:nvSpPr>
              <p:cNvPr id="13" name="Shape 158">
                <a:extLst>
                  <a:ext uri="{FF2B5EF4-FFF2-40B4-BE49-F238E27FC236}">
                    <a16:creationId xmlns:a16="http://schemas.microsoft.com/office/drawing/2014/main" id="{72E699F0-C4A6-CFEF-94E0-ED0BC9DB2081}"/>
                  </a:ext>
                </a:extLst>
              </p:cNvPr>
              <p:cNvSpPr txBox="1"/>
              <p:nvPr/>
            </p:nvSpPr>
            <p:spPr>
              <a:xfrm>
                <a:off x="1608761" y="1839264"/>
                <a:ext cx="478707" cy="465410"/>
              </a:xfrm>
              <a:prstGeom prst="rect">
                <a:avLst/>
              </a:prstGeom>
              <a:noFill/>
              <a:ln>
                <a:noFill/>
              </a:ln>
            </p:spPr>
            <p:txBody>
              <a:bodyPr wrap="square" lIns="0" tIns="0" rIns="0" bIns="0" anchor="ctr" anchorCtr="0">
                <a:noAutofit/>
              </a:bodyPr>
              <a:lstStyle/>
              <a:p>
                <a:pPr marL="0" marR="0" lvl="0" indent="0" algn="ctr" rtl="0">
                  <a:lnSpc>
                    <a:spcPct val="90000"/>
                  </a:lnSpc>
                  <a:spcBef>
                    <a:spcPts val="0"/>
                  </a:spcBef>
                  <a:spcAft>
                    <a:spcPts val="0"/>
                  </a:spcAft>
                  <a:buNone/>
                </a:pPr>
                <a:endParaRPr sz="3300">
                  <a:solidFill>
                    <a:schemeClr val="lt1"/>
                  </a:solidFill>
                  <a:latin typeface="Arial" panose="020B0604020202020204" pitchFamily="34" charset="0"/>
                  <a:ea typeface="Arial"/>
                  <a:cs typeface="Arial" panose="020B0604020202020204" pitchFamily="34" charset="0"/>
                  <a:sym typeface="Arial"/>
                </a:endParaRPr>
              </a:p>
            </p:txBody>
          </p:sp>
          <p:sp>
            <p:nvSpPr>
              <p:cNvPr id="14" name="Shape 159">
                <a:extLst>
                  <a:ext uri="{FF2B5EF4-FFF2-40B4-BE49-F238E27FC236}">
                    <a16:creationId xmlns:a16="http://schemas.microsoft.com/office/drawing/2014/main" id="{D5871EC2-B489-BA82-27C1-8DE8991058EC}"/>
                  </a:ext>
                </a:extLst>
              </p:cNvPr>
              <p:cNvSpPr/>
              <p:nvPr/>
            </p:nvSpPr>
            <p:spPr>
              <a:xfrm>
                <a:off x="0" y="2614947"/>
                <a:ext cx="3696229" cy="1725863"/>
              </a:xfrm>
              <a:prstGeom prst="roundRect">
                <a:avLst>
                  <a:gd name="adj" fmla="val 10000"/>
                </a:avLst>
              </a:prstGeom>
              <a:solidFill>
                <a:srgbClr val="37D975"/>
              </a:solidFill>
              <a:ln w="12700" cap="flat" cmpd="sng">
                <a:solidFill>
                  <a:schemeClr val="lt1"/>
                </a:solidFill>
                <a:prstDash val="solid"/>
                <a:miter lim="800000"/>
                <a:headEnd type="none" w="med" len="med"/>
                <a:tailEnd type="none" w="med" len="med"/>
              </a:ln>
            </p:spPr>
            <p:txBody>
              <a:bodyPr wrap="square" lIns="91425" tIns="91425" rIns="91425" bIns="91425" anchor="ctr" anchorCtr="0">
                <a:noAutofit/>
              </a:bodyPr>
              <a:lstStyle/>
              <a:p>
                <a:pPr marL="0" lvl="0" indent="0">
                  <a:spcBef>
                    <a:spcPts val="0"/>
                  </a:spcBef>
                  <a:buNone/>
                </a:pPr>
                <a:endParaRPr>
                  <a:latin typeface="Arial" panose="020B0604020202020204" pitchFamily="34" charset="0"/>
                  <a:cs typeface="Arial" panose="020B0604020202020204" pitchFamily="34" charset="0"/>
                </a:endParaRPr>
              </a:p>
            </p:txBody>
          </p:sp>
          <p:sp>
            <p:nvSpPr>
              <p:cNvPr id="15" name="Shape 160">
                <a:extLst>
                  <a:ext uri="{FF2B5EF4-FFF2-40B4-BE49-F238E27FC236}">
                    <a16:creationId xmlns:a16="http://schemas.microsoft.com/office/drawing/2014/main" id="{7853E3C0-4661-B2F8-7D15-5674FCAB9F10}"/>
                  </a:ext>
                </a:extLst>
              </p:cNvPr>
              <p:cNvSpPr txBox="1"/>
              <p:nvPr/>
            </p:nvSpPr>
            <p:spPr>
              <a:xfrm>
                <a:off x="50549" y="2665496"/>
                <a:ext cx="3595131" cy="1624765"/>
              </a:xfrm>
              <a:prstGeom prst="rect">
                <a:avLst/>
              </a:prstGeom>
              <a:noFill/>
              <a:ln>
                <a:noFill/>
              </a:ln>
            </p:spPr>
            <p:txBody>
              <a:bodyPr wrap="square" lIns="95250" tIns="95250" rIns="95250" bIns="95250" anchor="ctr" anchorCtr="0">
                <a:noAutofit/>
              </a:bodyPr>
              <a:lstStyle/>
              <a:p>
                <a:pPr marL="0" marR="0" lvl="0" indent="0" algn="ctr" rtl="0">
                  <a:lnSpc>
                    <a:spcPct val="90000"/>
                  </a:lnSpc>
                  <a:spcBef>
                    <a:spcPts val="0"/>
                  </a:spcBef>
                  <a:spcAft>
                    <a:spcPts val="0"/>
                  </a:spcAft>
                  <a:buNone/>
                </a:pPr>
                <a:r>
                  <a:rPr lang="en-US" sz="2500">
                    <a:solidFill>
                      <a:schemeClr val="lt1"/>
                    </a:solidFill>
                    <a:latin typeface="Arial" panose="020B0604020202020204" pitchFamily="34" charset="0"/>
                    <a:ea typeface="Arial"/>
                    <a:cs typeface="Arial" panose="020B0604020202020204" pitchFamily="34" charset="0"/>
                    <a:sym typeface="Arial"/>
                  </a:rPr>
                  <a:t>Transform</a:t>
                </a:r>
              </a:p>
            </p:txBody>
          </p:sp>
        </p:grpSp>
        <p:sp>
          <p:nvSpPr>
            <p:cNvPr id="16" name="Shape 162">
              <a:extLst>
                <a:ext uri="{FF2B5EF4-FFF2-40B4-BE49-F238E27FC236}">
                  <a16:creationId xmlns:a16="http://schemas.microsoft.com/office/drawing/2014/main" id="{BF8CA1B7-3A64-E661-D718-D93910EE812C}"/>
                </a:ext>
              </a:extLst>
            </p:cNvPr>
            <p:cNvSpPr txBox="1"/>
            <p:nvPr/>
          </p:nvSpPr>
          <p:spPr>
            <a:xfrm>
              <a:off x="1525063" y="1619124"/>
              <a:ext cx="2548014" cy="840432"/>
            </a:xfrm>
            <a:prstGeom prst="rect">
              <a:avLst/>
            </a:prstGeom>
            <a:noFill/>
            <a:ln>
              <a:noFill/>
            </a:ln>
          </p:spPr>
          <p:txBody>
            <a:bodyPr wrap="square" lIns="100775" tIns="50375" rIns="100775" bIns="50375" anchor="t" anchorCtr="0">
              <a:noAutofit/>
            </a:bodyPr>
            <a:lstStyle/>
            <a:p>
              <a:pPr marL="0" marR="0" lvl="0" indent="0" algn="l" rtl="0">
                <a:spcBef>
                  <a:spcPts val="0"/>
                </a:spcBef>
                <a:spcAft>
                  <a:spcPts val="0"/>
                </a:spcAft>
                <a:buNone/>
              </a:pPr>
              <a:r>
                <a:rPr lang="en-US" sz="2400" b="1" dirty="0">
                  <a:solidFill>
                    <a:schemeClr val="dk1"/>
                  </a:solidFill>
                  <a:latin typeface="Arial" panose="020B0604020202020204" pitchFamily="34" charset="0"/>
                  <a:ea typeface="Calibri"/>
                  <a:cs typeface="Arial" panose="020B0604020202020204" pitchFamily="34" charset="0"/>
                  <a:sym typeface="Calibri"/>
                </a:rPr>
                <a:t>Low Resolution</a:t>
              </a:r>
            </a:p>
            <a:p>
              <a:pPr marL="0" marR="0" lvl="0" indent="0" algn="l" rtl="0">
                <a:spcBef>
                  <a:spcPts val="0"/>
                </a:spcBef>
                <a:spcAft>
                  <a:spcPts val="0"/>
                </a:spcAft>
                <a:buNone/>
              </a:pPr>
              <a:r>
                <a:rPr lang="en-US" sz="2400" b="1" dirty="0">
                  <a:solidFill>
                    <a:schemeClr val="dk1"/>
                  </a:solidFill>
                  <a:latin typeface="Arial" panose="020B0604020202020204" pitchFamily="34" charset="0"/>
                  <a:ea typeface="Calibri"/>
                  <a:cs typeface="Arial" panose="020B0604020202020204" pitchFamily="34" charset="0"/>
                  <a:sym typeface="Calibri"/>
                </a:rPr>
                <a:t>Coarse Grained</a:t>
              </a:r>
            </a:p>
          </p:txBody>
        </p:sp>
        <p:grpSp>
          <p:nvGrpSpPr>
            <p:cNvPr id="17" name="Shape 163">
              <a:extLst>
                <a:ext uri="{FF2B5EF4-FFF2-40B4-BE49-F238E27FC236}">
                  <a16:creationId xmlns:a16="http://schemas.microsoft.com/office/drawing/2014/main" id="{32CD49DC-0C03-98E6-DA5E-5C0A31FCDCF2}"/>
                </a:ext>
              </a:extLst>
            </p:cNvPr>
            <p:cNvGrpSpPr/>
            <p:nvPr/>
          </p:nvGrpSpPr>
          <p:grpSpPr>
            <a:xfrm>
              <a:off x="5040312" y="2687883"/>
              <a:ext cx="3696229" cy="4368552"/>
              <a:chOff x="0" y="0"/>
              <a:chExt cx="3696229" cy="4368552"/>
            </a:xfrm>
          </p:grpSpPr>
          <p:sp>
            <p:nvSpPr>
              <p:cNvPr id="18" name="Shape 164">
                <a:extLst>
                  <a:ext uri="{FF2B5EF4-FFF2-40B4-BE49-F238E27FC236}">
                    <a16:creationId xmlns:a16="http://schemas.microsoft.com/office/drawing/2014/main" id="{E78E0E3F-1E95-B13A-93B5-F5823D541AD2}"/>
                  </a:ext>
                </a:extLst>
              </p:cNvPr>
              <p:cNvSpPr/>
              <p:nvPr/>
            </p:nvSpPr>
            <p:spPr>
              <a:xfrm>
                <a:off x="0" y="0"/>
                <a:ext cx="3696229" cy="787218"/>
              </a:xfrm>
              <a:prstGeom prst="roundRect">
                <a:avLst>
                  <a:gd name="adj" fmla="val 10000"/>
                </a:avLst>
              </a:prstGeom>
              <a:solidFill>
                <a:srgbClr val="599BD5"/>
              </a:solidFill>
              <a:ln w="12700" cap="flat" cmpd="sng">
                <a:solidFill>
                  <a:schemeClr val="lt1"/>
                </a:solidFill>
                <a:prstDash val="solid"/>
                <a:miter lim="800000"/>
                <a:headEnd type="none" w="med" len="med"/>
                <a:tailEnd type="none" w="med" len="med"/>
              </a:ln>
            </p:spPr>
            <p:txBody>
              <a:bodyPr wrap="square" lIns="91425" tIns="91425" rIns="91425" bIns="91425" anchor="ctr" anchorCtr="0">
                <a:noAutofit/>
              </a:bodyPr>
              <a:lstStyle/>
              <a:p>
                <a:pPr marL="0" lvl="0" indent="0">
                  <a:spcBef>
                    <a:spcPts val="0"/>
                  </a:spcBef>
                  <a:buNone/>
                </a:pPr>
                <a:endParaRPr>
                  <a:latin typeface="Arial" panose="020B0604020202020204" pitchFamily="34" charset="0"/>
                  <a:cs typeface="Arial" panose="020B0604020202020204" pitchFamily="34" charset="0"/>
                </a:endParaRPr>
              </a:p>
            </p:txBody>
          </p:sp>
          <p:sp>
            <p:nvSpPr>
              <p:cNvPr id="19" name="Shape 165">
                <a:extLst>
                  <a:ext uri="{FF2B5EF4-FFF2-40B4-BE49-F238E27FC236}">
                    <a16:creationId xmlns:a16="http://schemas.microsoft.com/office/drawing/2014/main" id="{B59F8930-CDC9-501A-F60F-1F924550751B}"/>
                  </a:ext>
                </a:extLst>
              </p:cNvPr>
              <p:cNvSpPr txBox="1"/>
              <p:nvPr/>
            </p:nvSpPr>
            <p:spPr>
              <a:xfrm>
                <a:off x="23057" y="23057"/>
                <a:ext cx="3650115" cy="741104"/>
              </a:xfrm>
              <a:prstGeom prst="rect">
                <a:avLst/>
              </a:prstGeom>
              <a:noFill/>
              <a:ln>
                <a:noFill/>
              </a:ln>
            </p:spPr>
            <p:txBody>
              <a:bodyPr wrap="square" lIns="95250" tIns="95250" rIns="95250" bIns="95250" anchor="ctr" anchorCtr="0">
                <a:noAutofit/>
              </a:bodyPr>
              <a:lstStyle/>
              <a:p>
                <a:pPr marL="0" marR="0" lvl="0" indent="0" algn="ctr" rtl="0">
                  <a:lnSpc>
                    <a:spcPct val="90000"/>
                  </a:lnSpc>
                  <a:spcBef>
                    <a:spcPts val="0"/>
                  </a:spcBef>
                  <a:spcAft>
                    <a:spcPts val="0"/>
                  </a:spcAft>
                  <a:buNone/>
                </a:pPr>
                <a:r>
                  <a:rPr lang="en-US" sz="2500" dirty="0">
                    <a:solidFill>
                      <a:schemeClr val="lt1"/>
                    </a:solidFill>
                    <a:latin typeface="Arial" panose="020B0604020202020204" pitchFamily="34" charset="0"/>
                    <a:ea typeface="Arial"/>
                    <a:cs typeface="Arial" panose="020B0604020202020204" pitchFamily="34" charset="0"/>
                    <a:sym typeface="Arial"/>
                  </a:rPr>
                  <a:t>Small ligand moves</a:t>
                </a:r>
              </a:p>
            </p:txBody>
          </p:sp>
          <p:sp>
            <p:nvSpPr>
              <p:cNvPr id="20" name="Shape 166">
                <a:extLst>
                  <a:ext uri="{FF2B5EF4-FFF2-40B4-BE49-F238E27FC236}">
                    <a16:creationId xmlns:a16="http://schemas.microsoft.com/office/drawing/2014/main" id="{890EB3E0-965E-1193-9659-1D8C67A565FA}"/>
                  </a:ext>
                </a:extLst>
              </p:cNvPr>
              <p:cNvSpPr/>
              <p:nvPr/>
            </p:nvSpPr>
            <p:spPr>
              <a:xfrm rot="5400000">
                <a:off x="1695241" y="809088"/>
                <a:ext cx="305745" cy="363921"/>
              </a:xfrm>
              <a:prstGeom prst="rightArrow">
                <a:avLst>
                  <a:gd name="adj1" fmla="val 60000"/>
                  <a:gd name="adj2" fmla="val 50000"/>
                </a:avLst>
              </a:prstGeom>
              <a:solidFill>
                <a:srgbClr val="B3CAE7"/>
              </a:solidFill>
              <a:ln>
                <a:noFill/>
              </a:ln>
            </p:spPr>
            <p:txBody>
              <a:bodyPr wrap="square" lIns="91425" tIns="91425" rIns="91425" bIns="91425" anchor="ctr" anchorCtr="0">
                <a:noAutofit/>
              </a:bodyPr>
              <a:lstStyle/>
              <a:p>
                <a:pPr marL="0" lvl="0" indent="0">
                  <a:spcBef>
                    <a:spcPts val="0"/>
                  </a:spcBef>
                  <a:buNone/>
                </a:pPr>
                <a:endParaRPr>
                  <a:latin typeface="Arial" panose="020B0604020202020204" pitchFamily="34" charset="0"/>
                  <a:cs typeface="Arial" panose="020B0604020202020204" pitchFamily="34" charset="0"/>
                </a:endParaRPr>
              </a:p>
            </p:txBody>
          </p:sp>
          <p:sp>
            <p:nvSpPr>
              <p:cNvPr id="21" name="Shape 167">
                <a:extLst>
                  <a:ext uri="{FF2B5EF4-FFF2-40B4-BE49-F238E27FC236}">
                    <a16:creationId xmlns:a16="http://schemas.microsoft.com/office/drawing/2014/main" id="{CC65F93E-1BCB-D05F-D35E-7F076363E1C9}"/>
                  </a:ext>
                </a:extLst>
              </p:cNvPr>
              <p:cNvSpPr txBox="1"/>
              <p:nvPr/>
            </p:nvSpPr>
            <p:spPr>
              <a:xfrm>
                <a:off x="1738938" y="838176"/>
                <a:ext cx="218353" cy="214022"/>
              </a:xfrm>
              <a:prstGeom prst="rect">
                <a:avLst/>
              </a:prstGeom>
              <a:noFill/>
              <a:ln>
                <a:noFill/>
              </a:ln>
            </p:spPr>
            <p:txBody>
              <a:bodyPr wrap="square" lIns="0" tIns="0" rIns="0" bIns="0" anchor="ctr" anchorCtr="0">
                <a:noAutofit/>
              </a:bodyPr>
              <a:lstStyle/>
              <a:p>
                <a:pPr marL="0" marR="0" lvl="0" indent="0" algn="ctr" rtl="0">
                  <a:lnSpc>
                    <a:spcPct val="90000"/>
                  </a:lnSpc>
                  <a:spcBef>
                    <a:spcPts val="0"/>
                  </a:spcBef>
                  <a:spcAft>
                    <a:spcPts val="0"/>
                  </a:spcAft>
                  <a:buNone/>
                </a:pPr>
                <a:endParaRPr sz="1500">
                  <a:solidFill>
                    <a:schemeClr val="lt1"/>
                  </a:solidFill>
                  <a:latin typeface="Arial" panose="020B0604020202020204" pitchFamily="34" charset="0"/>
                  <a:ea typeface="Arial"/>
                  <a:cs typeface="Arial" panose="020B0604020202020204" pitchFamily="34" charset="0"/>
                  <a:sym typeface="Arial"/>
                </a:endParaRPr>
              </a:p>
            </p:txBody>
          </p:sp>
          <p:sp>
            <p:nvSpPr>
              <p:cNvPr id="22" name="Shape 168">
                <a:extLst>
                  <a:ext uri="{FF2B5EF4-FFF2-40B4-BE49-F238E27FC236}">
                    <a16:creationId xmlns:a16="http://schemas.microsoft.com/office/drawing/2014/main" id="{097CE379-2AAB-CCBD-D517-B8E4800B8B5C}"/>
                  </a:ext>
                </a:extLst>
              </p:cNvPr>
              <p:cNvSpPr/>
              <p:nvPr/>
            </p:nvSpPr>
            <p:spPr>
              <a:xfrm>
                <a:off x="0" y="1194879"/>
                <a:ext cx="3696229" cy="787218"/>
              </a:xfrm>
              <a:prstGeom prst="roundRect">
                <a:avLst>
                  <a:gd name="adj" fmla="val 10000"/>
                </a:avLst>
              </a:prstGeom>
              <a:solidFill>
                <a:srgbClr val="599BD5"/>
              </a:solidFill>
              <a:ln w="12700" cap="flat" cmpd="sng">
                <a:solidFill>
                  <a:schemeClr val="lt1"/>
                </a:solidFill>
                <a:prstDash val="solid"/>
                <a:miter lim="800000"/>
                <a:headEnd type="none" w="med" len="med"/>
                <a:tailEnd type="none" w="med" len="med"/>
              </a:ln>
            </p:spPr>
            <p:txBody>
              <a:bodyPr wrap="square" lIns="91425" tIns="91425" rIns="91425" bIns="91425" anchor="ctr" anchorCtr="0">
                <a:noAutofit/>
              </a:bodyPr>
              <a:lstStyle/>
              <a:p>
                <a:pPr marL="0" lvl="0" indent="0">
                  <a:spcBef>
                    <a:spcPts val="0"/>
                  </a:spcBef>
                  <a:buNone/>
                </a:pPr>
                <a:endParaRPr>
                  <a:latin typeface="Arial" panose="020B0604020202020204" pitchFamily="34" charset="0"/>
                  <a:cs typeface="Arial" panose="020B0604020202020204" pitchFamily="34" charset="0"/>
                </a:endParaRPr>
              </a:p>
            </p:txBody>
          </p:sp>
          <p:sp>
            <p:nvSpPr>
              <p:cNvPr id="23" name="Shape 169">
                <a:extLst>
                  <a:ext uri="{FF2B5EF4-FFF2-40B4-BE49-F238E27FC236}">
                    <a16:creationId xmlns:a16="http://schemas.microsoft.com/office/drawing/2014/main" id="{0687DB37-2805-8465-5F2E-AFF87E7E78C2}"/>
                  </a:ext>
                </a:extLst>
              </p:cNvPr>
              <p:cNvSpPr txBox="1"/>
              <p:nvPr/>
            </p:nvSpPr>
            <p:spPr>
              <a:xfrm>
                <a:off x="23057" y="1217936"/>
                <a:ext cx="3650115" cy="741104"/>
              </a:xfrm>
              <a:prstGeom prst="rect">
                <a:avLst/>
              </a:prstGeom>
              <a:noFill/>
              <a:ln>
                <a:noFill/>
              </a:ln>
            </p:spPr>
            <p:txBody>
              <a:bodyPr wrap="square" lIns="95250" tIns="95250" rIns="95250" bIns="95250" anchor="ctr" anchorCtr="0">
                <a:noAutofit/>
              </a:bodyPr>
              <a:lstStyle/>
              <a:p>
                <a:pPr marL="0" marR="0" lvl="0" indent="0" algn="ctr" rtl="0">
                  <a:lnSpc>
                    <a:spcPct val="90000"/>
                  </a:lnSpc>
                  <a:spcBef>
                    <a:spcPts val="0"/>
                  </a:spcBef>
                  <a:spcAft>
                    <a:spcPts val="0"/>
                  </a:spcAft>
                  <a:buNone/>
                </a:pPr>
                <a:r>
                  <a:rPr lang="en-US" sz="2500" dirty="0">
                    <a:solidFill>
                      <a:schemeClr val="lt1"/>
                    </a:solidFill>
                    <a:latin typeface="Arial" panose="020B0604020202020204" pitchFamily="34" charset="0"/>
                    <a:ea typeface="Arial"/>
                    <a:cs typeface="Arial" panose="020B0604020202020204" pitchFamily="34" charset="0"/>
                    <a:sym typeface="Arial"/>
                  </a:rPr>
                  <a:t>Interface side-chain moves</a:t>
                </a:r>
              </a:p>
            </p:txBody>
          </p:sp>
          <p:sp>
            <p:nvSpPr>
              <p:cNvPr id="24" name="Shape 170">
                <a:extLst>
                  <a:ext uri="{FF2B5EF4-FFF2-40B4-BE49-F238E27FC236}">
                    <a16:creationId xmlns:a16="http://schemas.microsoft.com/office/drawing/2014/main" id="{D5E61871-9388-A06B-8E2B-57D44984D5CD}"/>
                  </a:ext>
                </a:extLst>
              </p:cNvPr>
              <p:cNvSpPr/>
              <p:nvPr/>
            </p:nvSpPr>
            <p:spPr>
              <a:xfrm rot="5400000">
                <a:off x="1724717" y="1964666"/>
                <a:ext cx="246793" cy="363921"/>
              </a:xfrm>
              <a:prstGeom prst="rightArrow">
                <a:avLst>
                  <a:gd name="adj1" fmla="val 60000"/>
                  <a:gd name="adj2" fmla="val 50000"/>
                </a:avLst>
              </a:prstGeom>
              <a:solidFill>
                <a:srgbClr val="B3CAE7"/>
              </a:solidFill>
              <a:ln>
                <a:noFill/>
              </a:ln>
            </p:spPr>
            <p:txBody>
              <a:bodyPr wrap="square" lIns="91425" tIns="91425" rIns="91425" bIns="91425" anchor="ctr" anchorCtr="0">
                <a:noAutofit/>
              </a:bodyPr>
              <a:lstStyle/>
              <a:p>
                <a:pPr marL="0" lvl="0" indent="0">
                  <a:spcBef>
                    <a:spcPts val="0"/>
                  </a:spcBef>
                  <a:buNone/>
                </a:pPr>
                <a:endParaRPr>
                  <a:latin typeface="Arial" panose="020B0604020202020204" pitchFamily="34" charset="0"/>
                  <a:cs typeface="Arial" panose="020B0604020202020204" pitchFamily="34" charset="0"/>
                </a:endParaRPr>
              </a:p>
            </p:txBody>
          </p:sp>
          <p:sp>
            <p:nvSpPr>
              <p:cNvPr id="25" name="Shape 171">
                <a:extLst>
                  <a:ext uri="{FF2B5EF4-FFF2-40B4-BE49-F238E27FC236}">
                    <a16:creationId xmlns:a16="http://schemas.microsoft.com/office/drawing/2014/main" id="{B41D7219-874E-F681-39EB-21EC81BD69B5}"/>
                  </a:ext>
                </a:extLst>
              </p:cNvPr>
              <p:cNvSpPr txBox="1"/>
              <p:nvPr/>
            </p:nvSpPr>
            <p:spPr>
              <a:xfrm>
                <a:off x="1738937" y="2023230"/>
                <a:ext cx="218353" cy="172755"/>
              </a:xfrm>
              <a:prstGeom prst="rect">
                <a:avLst/>
              </a:prstGeom>
              <a:noFill/>
              <a:ln>
                <a:noFill/>
              </a:ln>
            </p:spPr>
            <p:txBody>
              <a:bodyPr wrap="square" lIns="0" tIns="0" rIns="0" bIns="0" anchor="ctr" anchorCtr="0">
                <a:noAutofit/>
              </a:bodyPr>
              <a:lstStyle/>
              <a:p>
                <a:pPr marL="0" marR="0" lvl="0" indent="0" algn="ctr" rtl="0">
                  <a:lnSpc>
                    <a:spcPct val="90000"/>
                  </a:lnSpc>
                  <a:spcBef>
                    <a:spcPts val="0"/>
                  </a:spcBef>
                  <a:spcAft>
                    <a:spcPts val="0"/>
                  </a:spcAft>
                  <a:buNone/>
                </a:pPr>
                <a:endParaRPr sz="1200">
                  <a:solidFill>
                    <a:schemeClr val="lt1"/>
                  </a:solidFill>
                  <a:latin typeface="Arial" panose="020B0604020202020204" pitchFamily="34" charset="0"/>
                  <a:ea typeface="Arial"/>
                  <a:cs typeface="Arial" panose="020B0604020202020204" pitchFamily="34" charset="0"/>
                  <a:sym typeface="Arial"/>
                </a:endParaRPr>
              </a:p>
            </p:txBody>
          </p:sp>
          <p:sp>
            <p:nvSpPr>
              <p:cNvPr id="26" name="Shape 172">
                <a:extLst>
                  <a:ext uri="{FF2B5EF4-FFF2-40B4-BE49-F238E27FC236}">
                    <a16:creationId xmlns:a16="http://schemas.microsoft.com/office/drawing/2014/main" id="{5C67AADC-3171-94C1-396D-3A81E8EB7BBE}"/>
                  </a:ext>
                </a:extLst>
              </p:cNvPr>
              <p:cNvSpPr/>
              <p:nvPr/>
            </p:nvSpPr>
            <p:spPr>
              <a:xfrm>
                <a:off x="0" y="2311155"/>
                <a:ext cx="3696229" cy="787218"/>
              </a:xfrm>
              <a:prstGeom prst="roundRect">
                <a:avLst>
                  <a:gd name="adj" fmla="val 10000"/>
                </a:avLst>
              </a:prstGeom>
              <a:solidFill>
                <a:srgbClr val="599BD5"/>
              </a:solidFill>
              <a:ln w="12700" cap="flat" cmpd="sng">
                <a:solidFill>
                  <a:schemeClr val="lt1"/>
                </a:solidFill>
                <a:prstDash val="solid"/>
                <a:miter lim="800000"/>
                <a:headEnd type="none" w="med" len="med"/>
                <a:tailEnd type="none" w="med" len="med"/>
              </a:ln>
            </p:spPr>
            <p:txBody>
              <a:bodyPr wrap="square" lIns="91425" tIns="91425" rIns="91425" bIns="91425" anchor="ctr" anchorCtr="0">
                <a:noAutofit/>
              </a:bodyPr>
              <a:lstStyle/>
              <a:p>
                <a:pPr marL="0" lvl="0" indent="0">
                  <a:spcBef>
                    <a:spcPts val="0"/>
                  </a:spcBef>
                  <a:buNone/>
                </a:pPr>
                <a:endParaRPr>
                  <a:latin typeface="Arial" panose="020B0604020202020204" pitchFamily="34" charset="0"/>
                  <a:cs typeface="Arial" panose="020B0604020202020204" pitchFamily="34" charset="0"/>
                </a:endParaRPr>
              </a:p>
            </p:txBody>
          </p:sp>
          <p:sp>
            <p:nvSpPr>
              <p:cNvPr id="27" name="Shape 173">
                <a:extLst>
                  <a:ext uri="{FF2B5EF4-FFF2-40B4-BE49-F238E27FC236}">
                    <a16:creationId xmlns:a16="http://schemas.microsoft.com/office/drawing/2014/main" id="{5D4A0485-5520-3082-5B31-1F7709E8811F}"/>
                  </a:ext>
                </a:extLst>
              </p:cNvPr>
              <p:cNvSpPr txBox="1"/>
              <p:nvPr/>
            </p:nvSpPr>
            <p:spPr>
              <a:xfrm>
                <a:off x="23057" y="2334212"/>
                <a:ext cx="3650115" cy="741104"/>
              </a:xfrm>
              <a:prstGeom prst="rect">
                <a:avLst/>
              </a:prstGeom>
              <a:noFill/>
              <a:ln>
                <a:noFill/>
              </a:ln>
            </p:spPr>
            <p:txBody>
              <a:bodyPr wrap="square" lIns="95250" tIns="95250" rIns="95250" bIns="95250" anchor="ctr" anchorCtr="0">
                <a:noAutofit/>
              </a:bodyPr>
              <a:lstStyle/>
              <a:p>
                <a:pPr marL="0" marR="0" lvl="0" indent="0" algn="ctr" rtl="0">
                  <a:lnSpc>
                    <a:spcPct val="90000"/>
                  </a:lnSpc>
                  <a:spcBef>
                    <a:spcPts val="0"/>
                  </a:spcBef>
                  <a:spcAft>
                    <a:spcPts val="0"/>
                  </a:spcAft>
                  <a:buNone/>
                </a:pPr>
                <a:r>
                  <a:rPr lang="en-US" sz="2500">
                    <a:solidFill>
                      <a:schemeClr val="lt1"/>
                    </a:solidFill>
                    <a:latin typeface="Arial" panose="020B0604020202020204" pitchFamily="34" charset="0"/>
                    <a:ea typeface="Arial"/>
                    <a:cs typeface="Arial" panose="020B0604020202020204" pitchFamily="34" charset="0"/>
                    <a:sym typeface="Arial"/>
                  </a:rPr>
                  <a:t>Gradient based minimization</a:t>
                </a:r>
              </a:p>
            </p:txBody>
          </p:sp>
          <p:sp>
            <p:nvSpPr>
              <p:cNvPr id="28" name="Shape 174">
                <a:extLst>
                  <a:ext uri="{FF2B5EF4-FFF2-40B4-BE49-F238E27FC236}">
                    <a16:creationId xmlns:a16="http://schemas.microsoft.com/office/drawing/2014/main" id="{46AD4828-FBEA-576A-A013-90333A33F787}"/>
                  </a:ext>
                </a:extLst>
              </p:cNvPr>
              <p:cNvSpPr/>
              <p:nvPr/>
            </p:nvSpPr>
            <p:spPr>
              <a:xfrm rot="5400000">
                <a:off x="1667004" y="3157893"/>
                <a:ext cx="362219" cy="363921"/>
              </a:xfrm>
              <a:prstGeom prst="rightArrow">
                <a:avLst>
                  <a:gd name="adj1" fmla="val 60000"/>
                  <a:gd name="adj2" fmla="val 50000"/>
                </a:avLst>
              </a:prstGeom>
              <a:solidFill>
                <a:srgbClr val="B3CAE7"/>
              </a:solidFill>
              <a:ln>
                <a:noFill/>
              </a:ln>
            </p:spPr>
            <p:txBody>
              <a:bodyPr wrap="square" lIns="91425" tIns="91425" rIns="91425" bIns="91425" anchor="ctr" anchorCtr="0">
                <a:noAutofit/>
              </a:bodyPr>
              <a:lstStyle/>
              <a:p>
                <a:pPr marL="0" lvl="0" indent="0">
                  <a:spcBef>
                    <a:spcPts val="0"/>
                  </a:spcBef>
                  <a:buNone/>
                </a:pPr>
                <a:endParaRPr>
                  <a:latin typeface="Arial" panose="020B0604020202020204" pitchFamily="34" charset="0"/>
                  <a:cs typeface="Arial" panose="020B0604020202020204" pitchFamily="34" charset="0"/>
                </a:endParaRPr>
              </a:p>
            </p:txBody>
          </p:sp>
          <p:sp>
            <p:nvSpPr>
              <p:cNvPr id="29" name="Shape 175">
                <a:extLst>
                  <a:ext uri="{FF2B5EF4-FFF2-40B4-BE49-F238E27FC236}">
                    <a16:creationId xmlns:a16="http://schemas.microsoft.com/office/drawing/2014/main" id="{02D39C3D-D90E-ADEC-33A6-A36657E99B18}"/>
                  </a:ext>
                </a:extLst>
              </p:cNvPr>
              <p:cNvSpPr txBox="1"/>
              <p:nvPr/>
            </p:nvSpPr>
            <p:spPr>
              <a:xfrm>
                <a:off x="1738937" y="3158744"/>
                <a:ext cx="218353" cy="253553"/>
              </a:xfrm>
              <a:prstGeom prst="rect">
                <a:avLst/>
              </a:prstGeom>
              <a:noFill/>
              <a:ln>
                <a:noFill/>
              </a:ln>
            </p:spPr>
            <p:txBody>
              <a:bodyPr wrap="square" lIns="0" tIns="0" rIns="0" bIns="0" anchor="ctr" anchorCtr="0">
                <a:noAutofit/>
              </a:bodyPr>
              <a:lstStyle/>
              <a:p>
                <a:pPr marL="0" marR="0" lvl="0" indent="0" algn="ctr" rtl="0">
                  <a:lnSpc>
                    <a:spcPct val="90000"/>
                  </a:lnSpc>
                  <a:spcBef>
                    <a:spcPts val="0"/>
                  </a:spcBef>
                  <a:spcAft>
                    <a:spcPts val="0"/>
                  </a:spcAft>
                  <a:buNone/>
                </a:pPr>
                <a:endParaRPr sz="1800">
                  <a:solidFill>
                    <a:schemeClr val="lt1"/>
                  </a:solidFill>
                  <a:latin typeface="Arial" panose="020B0604020202020204" pitchFamily="34" charset="0"/>
                  <a:ea typeface="Arial"/>
                  <a:cs typeface="Arial" panose="020B0604020202020204" pitchFamily="34" charset="0"/>
                  <a:sym typeface="Arial"/>
                </a:endParaRPr>
              </a:p>
            </p:txBody>
          </p:sp>
          <p:sp>
            <p:nvSpPr>
              <p:cNvPr id="30" name="Shape 176">
                <a:extLst>
                  <a:ext uri="{FF2B5EF4-FFF2-40B4-BE49-F238E27FC236}">
                    <a16:creationId xmlns:a16="http://schemas.microsoft.com/office/drawing/2014/main" id="{BCF16EAB-106F-005C-5A86-5DCA0AA20BA8}"/>
                  </a:ext>
                </a:extLst>
              </p:cNvPr>
              <p:cNvSpPr/>
              <p:nvPr/>
            </p:nvSpPr>
            <p:spPr>
              <a:xfrm>
                <a:off x="0" y="3581334"/>
                <a:ext cx="3696229" cy="787218"/>
              </a:xfrm>
              <a:prstGeom prst="roundRect">
                <a:avLst>
                  <a:gd name="adj" fmla="val 10000"/>
                </a:avLst>
              </a:prstGeom>
              <a:solidFill>
                <a:srgbClr val="599BD5"/>
              </a:solidFill>
              <a:ln w="12700" cap="flat" cmpd="sng">
                <a:solidFill>
                  <a:schemeClr val="lt1"/>
                </a:solidFill>
                <a:prstDash val="solid"/>
                <a:miter lim="800000"/>
                <a:headEnd type="none" w="med" len="med"/>
                <a:tailEnd type="none" w="med" len="med"/>
              </a:ln>
            </p:spPr>
            <p:txBody>
              <a:bodyPr wrap="square" lIns="91425" tIns="91425" rIns="91425" bIns="91425" anchor="ctr" anchorCtr="0">
                <a:noAutofit/>
              </a:bodyPr>
              <a:lstStyle/>
              <a:p>
                <a:pPr marL="0" lvl="0" indent="0">
                  <a:spcBef>
                    <a:spcPts val="0"/>
                  </a:spcBef>
                  <a:buNone/>
                </a:pPr>
                <a:endParaRPr>
                  <a:latin typeface="Arial" panose="020B0604020202020204" pitchFamily="34" charset="0"/>
                  <a:cs typeface="Arial" panose="020B0604020202020204" pitchFamily="34" charset="0"/>
                </a:endParaRPr>
              </a:p>
            </p:txBody>
          </p:sp>
          <p:sp>
            <p:nvSpPr>
              <p:cNvPr id="31" name="Shape 177">
                <a:extLst>
                  <a:ext uri="{FF2B5EF4-FFF2-40B4-BE49-F238E27FC236}">
                    <a16:creationId xmlns:a16="http://schemas.microsoft.com/office/drawing/2014/main" id="{14D61950-D1A7-8EB6-24F5-4C1D90370CA0}"/>
                  </a:ext>
                </a:extLst>
              </p:cNvPr>
              <p:cNvSpPr txBox="1"/>
              <p:nvPr/>
            </p:nvSpPr>
            <p:spPr>
              <a:xfrm>
                <a:off x="23057" y="3604391"/>
                <a:ext cx="3650115" cy="741104"/>
              </a:xfrm>
              <a:prstGeom prst="rect">
                <a:avLst/>
              </a:prstGeom>
              <a:noFill/>
              <a:ln>
                <a:noFill/>
              </a:ln>
            </p:spPr>
            <p:txBody>
              <a:bodyPr wrap="square" lIns="95250" tIns="95250" rIns="95250" bIns="95250" anchor="ctr" anchorCtr="0">
                <a:noAutofit/>
              </a:bodyPr>
              <a:lstStyle/>
              <a:p>
                <a:pPr marL="0" marR="0" lvl="0" indent="0" algn="ctr" rtl="0">
                  <a:lnSpc>
                    <a:spcPct val="90000"/>
                  </a:lnSpc>
                  <a:spcBef>
                    <a:spcPts val="0"/>
                  </a:spcBef>
                  <a:spcAft>
                    <a:spcPts val="0"/>
                  </a:spcAft>
                  <a:buNone/>
                </a:pPr>
                <a:r>
                  <a:rPr lang="en-US" sz="2500">
                    <a:solidFill>
                      <a:schemeClr val="lt1"/>
                    </a:solidFill>
                    <a:latin typeface="Arial" panose="020B0604020202020204" pitchFamily="34" charset="0"/>
                    <a:ea typeface="Arial"/>
                    <a:cs typeface="Arial" panose="020B0604020202020204" pitchFamily="34" charset="0"/>
                    <a:sym typeface="Arial"/>
                  </a:rPr>
                  <a:t>Final minimization</a:t>
                </a:r>
              </a:p>
            </p:txBody>
          </p:sp>
        </p:grpSp>
        <p:sp>
          <p:nvSpPr>
            <p:cNvPr id="32" name="Shape 178">
              <a:extLst>
                <a:ext uri="{FF2B5EF4-FFF2-40B4-BE49-F238E27FC236}">
                  <a16:creationId xmlns:a16="http://schemas.microsoft.com/office/drawing/2014/main" id="{115F5E6A-2944-981D-7D8F-4798646702AE}"/>
                </a:ext>
              </a:extLst>
            </p:cNvPr>
            <p:cNvSpPr txBox="1"/>
            <p:nvPr/>
          </p:nvSpPr>
          <p:spPr>
            <a:xfrm>
              <a:off x="5906680" y="1647051"/>
              <a:ext cx="2548013" cy="840432"/>
            </a:xfrm>
            <a:prstGeom prst="rect">
              <a:avLst/>
            </a:prstGeom>
            <a:noFill/>
            <a:ln>
              <a:noFill/>
            </a:ln>
          </p:spPr>
          <p:txBody>
            <a:bodyPr wrap="square" lIns="100775" tIns="50375" rIns="100775" bIns="50375" anchor="t" anchorCtr="0">
              <a:noAutofit/>
            </a:bodyPr>
            <a:lstStyle/>
            <a:p>
              <a:pPr marL="0" marR="0" lvl="0" indent="0" algn="l" rtl="0">
                <a:spcBef>
                  <a:spcPts val="0"/>
                </a:spcBef>
                <a:spcAft>
                  <a:spcPts val="0"/>
                </a:spcAft>
                <a:buNone/>
              </a:pPr>
              <a:r>
                <a:rPr lang="en-US" sz="2400" b="1" dirty="0">
                  <a:solidFill>
                    <a:schemeClr val="dk1"/>
                  </a:solidFill>
                  <a:latin typeface="Arial" panose="020B0604020202020204" pitchFamily="34" charset="0"/>
                  <a:ea typeface="Calibri"/>
                  <a:cs typeface="Arial" panose="020B0604020202020204" pitchFamily="34" charset="0"/>
                  <a:sym typeface="Calibri"/>
                </a:rPr>
                <a:t>High Resolution</a:t>
              </a:r>
            </a:p>
            <a:p>
              <a:pPr marL="0" marR="0" lvl="0" indent="0" algn="l" rtl="0">
                <a:spcBef>
                  <a:spcPts val="0"/>
                </a:spcBef>
                <a:spcAft>
                  <a:spcPts val="0"/>
                </a:spcAft>
                <a:buNone/>
              </a:pPr>
              <a:r>
                <a:rPr lang="en-US" sz="2400" b="1" dirty="0">
                  <a:solidFill>
                    <a:schemeClr val="dk1"/>
                  </a:solidFill>
                  <a:latin typeface="Arial" panose="020B0604020202020204" pitchFamily="34" charset="0"/>
                  <a:ea typeface="Calibri"/>
                  <a:cs typeface="Arial" panose="020B0604020202020204" pitchFamily="34" charset="0"/>
                  <a:sym typeface="Calibri"/>
                </a:rPr>
                <a:t>Atomistic </a:t>
              </a:r>
            </a:p>
          </p:txBody>
        </p:sp>
        <p:grpSp>
          <p:nvGrpSpPr>
            <p:cNvPr id="33" name="Shape 179">
              <a:extLst>
                <a:ext uri="{FF2B5EF4-FFF2-40B4-BE49-F238E27FC236}">
                  <a16:creationId xmlns:a16="http://schemas.microsoft.com/office/drawing/2014/main" id="{6ADB93E1-0798-EB6D-36B0-69ADB796FB45}"/>
                </a:ext>
              </a:extLst>
            </p:cNvPr>
            <p:cNvGrpSpPr/>
            <p:nvPr/>
          </p:nvGrpSpPr>
          <p:grpSpPr>
            <a:xfrm rot="-5400000">
              <a:off x="4598421" y="1238582"/>
              <a:ext cx="504585" cy="1555273"/>
              <a:chOff x="1523451" y="704322"/>
              <a:chExt cx="305897" cy="255707"/>
            </a:xfrm>
          </p:grpSpPr>
          <p:sp>
            <p:nvSpPr>
              <p:cNvPr id="34" name="Shape 180">
                <a:extLst>
                  <a:ext uri="{FF2B5EF4-FFF2-40B4-BE49-F238E27FC236}">
                    <a16:creationId xmlns:a16="http://schemas.microsoft.com/office/drawing/2014/main" id="{1BE1A54A-C6D9-6940-4A75-8C415A221704}"/>
                  </a:ext>
                </a:extLst>
              </p:cNvPr>
              <p:cNvSpPr/>
              <p:nvPr/>
            </p:nvSpPr>
            <p:spPr>
              <a:xfrm rot="5400000">
                <a:off x="1548546" y="679227"/>
                <a:ext cx="255707" cy="305897"/>
              </a:xfrm>
              <a:prstGeom prst="rightArrow">
                <a:avLst>
                  <a:gd name="adj1" fmla="val 60000"/>
                  <a:gd name="adj2" fmla="val 50000"/>
                </a:avLst>
              </a:prstGeom>
              <a:solidFill>
                <a:srgbClr val="B3CAE7"/>
              </a:solidFill>
              <a:ln>
                <a:noFill/>
              </a:ln>
            </p:spPr>
            <p:txBody>
              <a:bodyPr wrap="square" lIns="91425" tIns="91425" rIns="91425" bIns="91425" anchor="ctr" anchorCtr="0">
                <a:noAutofit/>
              </a:bodyPr>
              <a:lstStyle/>
              <a:p>
                <a:pPr marL="0" lvl="0" indent="0">
                  <a:spcBef>
                    <a:spcPts val="0"/>
                  </a:spcBef>
                  <a:buNone/>
                </a:pPr>
                <a:endParaRPr>
                  <a:latin typeface="Arial" panose="020B0604020202020204" pitchFamily="34" charset="0"/>
                  <a:cs typeface="Arial" panose="020B0604020202020204" pitchFamily="34" charset="0"/>
                </a:endParaRPr>
              </a:p>
            </p:txBody>
          </p:sp>
          <p:sp>
            <p:nvSpPr>
              <p:cNvPr id="35" name="Shape 181">
                <a:extLst>
                  <a:ext uri="{FF2B5EF4-FFF2-40B4-BE49-F238E27FC236}">
                    <a16:creationId xmlns:a16="http://schemas.microsoft.com/office/drawing/2014/main" id="{5231CC6D-2597-BD4B-1C52-696CA2179894}"/>
                  </a:ext>
                </a:extLst>
              </p:cNvPr>
              <p:cNvSpPr/>
              <p:nvPr/>
            </p:nvSpPr>
            <p:spPr>
              <a:xfrm>
                <a:off x="1584630" y="704322"/>
                <a:ext cx="183539" cy="178995"/>
              </a:xfrm>
              <a:prstGeom prst="rect">
                <a:avLst/>
              </a:prstGeom>
              <a:noFill/>
              <a:ln>
                <a:noFill/>
              </a:ln>
            </p:spPr>
            <p:txBody>
              <a:bodyPr wrap="square" lIns="0" tIns="0" rIns="0" bIns="0" anchor="ctr" anchorCtr="0">
                <a:noAutofit/>
              </a:bodyPr>
              <a:lstStyle/>
              <a:p>
                <a:pPr marL="0" marR="0" lvl="0" indent="0" algn="ctr" rtl="0">
                  <a:lnSpc>
                    <a:spcPct val="90000"/>
                  </a:lnSpc>
                  <a:spcBef>
                    <a:spcPts val="0"/>
                  </a:spcBef>
                  <a:spcAft>
                    <a:spcPts val="0"/>
                  </a:spcAft>
                  <a:buNone/>
                </a:pPr>
                <a:endParaRPr sz="1300">
                  <a:solidFill>
                    <a:schemeClr val="lt1"/>
                  </a:solidFill>
                  <a:latin typeface="Arial" panose="020B0604020202020204" pitchFamily="34" charset="0"/>
                  <a:ea typeface="Arial"/>
                  <a:cs typeface="Arial" panose="020B0604020202020204" pitchFamily="34" charset="0"/>
                  <a:sym typeface="Arial"/>
                </a:endParaRPr>
              </a:p>
            </p:txBody>
          </p:sp>
        </p:grpSp>
        <p:sp>
          <p:nvSpPr>
            <p:cNvPr id="36" name="Shape 182">
              <a:extLst>
                <a:ext uri="{FF2B5EF4-FFF2-40B4-BE49-F238E27FC236}">
                  <a16:creationId xmlns:a16="http://schemas.microsoft.com/office/drawing/2014/main" id="{983CBD48-58F0-D14C-2E1F-98C12B3AD5DA}"/>
                </a:ext>
              </a:extLst>
            </p:cNvPr>
            <p:cNvSpPr/>
            <p:nvPr/>
          </p:nvSpPr>
          <p:spPr>
            <a:xfrm rot="10800000">
              <a:off x="239712" y="5761037"/>
              <a:ext cx="504031" cy="787166"/>
            </a:xfrm>
            <a:prstGeom prst="curvedLeftArrow">
              <a:avLst>
                <a:gd name="adj1" fmla="val 25000"/>
                <a:gd name="adj2" fmla="val 50000"/>
                <a:gd name="adj3" fmla="val 25000"/>
              </a:avLst>
            </a:prstGeom>
            <a:solidFill>
              <a:srgbClr val="37D975"/>
            </a:solidFill>
            <a:ln w="12700" cap="flat" cmpd="sng">
              <a:solidFill>
                <a:srgbClr val="42719B"/>
              </a:solidFill>
              <a:prstDash val="solid"/>
              <a:miter lim="800000"/>
              <a:headEnd type="none" w="med" len="med"/>
              <a:tailEnd type="none" w="med" len="med"/>
            </a:ln>
          </p:spPr>
          <p:txBody>
            <a:bodyPr wrap="square" lIns="100775" tIns="50375" rIns="100775" bIns="50375" anchor="ctr" anchorCtr="0">
              <a:noAutofit/>
            </a:bodyPr>
            <a:lstStyle/>
            <a:p>
              <a:pPr marL="0" marR="0" lvl="0" indent="0" algn="ctr" rtl="0">
                <a:spcBef>
                  <a:spcPts val="0"/>
                </a:spcBef>
                <a:spcAft>
                  <a:spcPts val="0"/>
                </a:spcAft>
                <a:buNone/>
              </a:pPr>
              <a:endParaRPr sz="1800">
                <a:solidFill>
                  <a:schemeClr val="dk1"/>
                </a:solidFill>
                <a:latin typeface="Arial" panose="020B0604020202020204" pitchFamily="34" charset="0"/>
                <a:ea typeface="Arial"/>
                <a:cs typeface="Arial" panose="020B0604020202020204" pitchFamily="34" charset="0"/>
                <a:sym typeface="Arial"/>
              </a:endParaRPr>
            </a:p>
          </p:txBody>
        </p:sp>
        <p:sp>
          <p:nvSpPr>
            <p:cNvPr id="37" name="Shape 183">
              <a:extLst>
                <a:ext uri="{FF2B5EF4-FFF2-40B4-BE49-F238E27FC236}">
                  <a16:creationId xmlns:a16="http://schemas.microsoft.com/office/drawing/2014/main" id="{70C92249-0367-C718-74BB-51DFFAB8EC5A}"/>
                </a:ext>
              </a:extLst>
            </p:cNvPr>
            <p:cNvSpPr/>
            <p:nvPr/>
          </p:nvSpPr>
          <p:spPr>
            <a:xfrm rot="10800000">
              <a:off x="8820543" y="2865435"/>
              <a:ext cx="1020368" cy="2667001"/>
            </a:xfrm>
            <a:prstGeom prst="curvedRightArrow">
              <a:avLst>
                <a:gd name="adj1" fmla="val 25000"/>
                <a:gd name="adj2" fmla="val 50000"/>
                <a:gd name="adj3" fmla="val 25000"/>
              </a:avLst>
            </a:prstGeom>
            <a:solidFill>
              <a:schemeClr val="accent1"/>
            </a:solidFill>
            <a:ln w="12700" cap="flat" cmpd="sng">
              <a:solidFill>
                <a:srgbClr val="42719B"/>
              </a:solidFill>
              <a:prstDash val="solid"/>
              <a:miter lim="800000"/>
              <a:headEnd type="none" w="med" len="med"/>
              <a:tailEnd type="none" w="med" len="med"/>
            </a:ln>
          </p:spPr>
          <p:txBody>
            <a:bodyPr wrap="square" lIns="100775" tIns="50375" rIns="100775" bIns="50375" anchor="ctr" anchorCtr="0">
              <a:noAutofit/>
            </a:bodyPr>
            <a:lstStyle/>
            <a:p>
              <a:pPr marL="0" marR="0" lvl="0" indent="0" algn="ctr" rtl="0">
                <a:spcBef>
                  <a:spcPts val="0"/>
                </a:spcBef>
                <a:spcAft>
                  <a:spcPts val="0"/>
                </a:spcAft>
                <a:buNone/>
              </a:pPr>
              <a:endParaRPr sz="1800">
                <a:solidFill>
                  <a:schemeClr val="dk1"/>
                </a:solidFill>
                <a:latin typeface="Arial" panose="020B0604020202020204" pitchFamily="34" charset="0"/>
                <a:ea typeface="Arial"/>
                <a:cs typeface="Arial" panose="020B0604020202020204" pitchFamily="34" charset="0"/>
                <a:sym typeface="Arial"/>
              </a:endParaRPr>
            </a:p>
          </p:txBody>
        </p:sp>
        <p:sp>
          <p:nvSpPr>
            <p:cNvPr id="38" name="Shape 184">
              <a:extLst>
                <a:ext uri="{FF2B5EF4-FFF2-40B4-BE49-F238E27FC236}">
                  <a16:creationId xmlns:a16="http://schemas.microsoft.com/office/drawing/2014/main" id="{1C03FBAF-3664-41A4-C194-E9F38311DA84}"/>
                </a:ext>
              </a:extLst>
            </p:cNvPr>
            <p:cNvSpPr txBox="1"/>
            <p:nvPr/>
          </p:nvSpPr>
          <p:spPr>
            <a:xfrm rot="-5400000">
              <a:off x="7951971" y="3524088"/>
              <a:ext cx="2364960" cy="738664"/>
            </a:xfrm>
            <a:prstGeom prst="rect">
              <a:avLst/>
            </a:prstGeom>
            <a:noFill/>
            <a:ln>
              <a:noFill/>
            </a:ln>
          </p:spPr>
          <p:txBody>
            <a:bodyPr wrap="square" lIns="91425" tIns="45700" rIns="91425" bIns="45700" anchor="t" anchorCtr="0">
              <a:noAutofit/>
            </a:bodyPr>
            <a:lstStyle/>
            <a:p>
              <a:pPr marL="0" marR="0" lvl="0" indent="0" algn="l" rtl="0">
                <a:spcBef>
                  <a:spcPts val="0"/>
                </a:spcBef>
                <a:spcAft>
                  <a:spcPts val="0"/>
                </a:spcAft>
                <a:buNone/>
              </a:pPr>
              <a:r>
                <a:rPr lang="en-US" sz="2100" dirty="0">
                  <a:solidFill>
                    <a:schemeClr val="dk1"/>
                  </a:solidFill>
                  <a:latin typeface="Arial" panose="020B0604020202020204" pitchFamily="34" charset="0"/>
                  <a:ea typeface="Calibri"/>
                  <a:cs typeface="Arial" panose="020B0604020202020204" pitchFamily="34" charset="0"/>
                  <a:sym typeface="Calibri"/>
                </a:rPr>
                <a:t>Monte Carlo </a:t>
              </a:r>
            </a:p>
            <a:p>
              <a:pPr marL="0" marR="0" lvl="0" indent="0" algn="l" rtl="0">
                <a:spcBef>
                  <a:spcPts val="0"/>
                </a:spcBef>
                <a:spcAft>
                  <a:spcPts val="0"/>
                </a:spcAft>
                <a:buNone/>
              </a:pPr>
              <a:r>
                <a:rPr lang="en-US" sz="2100" dirty="0">
                  <a:solidFill>
                    <a:schemeClr val="dk1"/>
                  </a:solidFill>
                  <a:latin typeface="Arial" panose="020B0604020202020204" pitchFamily="34" charset="0"/>
                  <a:ea typeface="Calibri"/>
                  <a:cs typeface="Arial" panose="020B0604020202020204" pitchFamily="34" charset="0"/>
                  <a:sym typeface="Calibri"/>
                </a:rPr>
                <a:t>accept/reject</a:t>
              </a:r>
            </a:p>
          </p:txBody>
        </p:sp>
      </p:grpSp>
    </p:spTree>
    <p:extLst>
      <p:ext uri="{BB962C8B-B14F-4D97-AF65-F5344CB8AC3E}">
        <p14:creationId xmlns:p14="http://schemas.microsoft.com/office/powerpoint/2010/main" val="318606480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Metadata/LabelInfo.xml><?xml version="1.0" encoding="utf-8"?>
<clbl:labelList xmlns:clbl="http://schemas.microsoft.com/office/2020/mipLabelMetadata">
  <clbl:label id="{046da4d3-ba20-4986-879c-49e262eff745}" enabled="1" method="Standard" siteId="{9f693e63-5e9e-4ced-98a4-8ab28f9d0c2d}" removed="0"/>
</clbl:labelList>
</file>

<file path=docProps/app.xml><?xml version="1.0" encoding="utf-8"?>
<Properties xmlns="http://schemas.openxmlformats.org/officeDocument/2006/extended-properties" xmlns:vt="http://schemas.openxmlformats.org/officeDocument/2006/docPropsVTypes">
  <TotalTime>2663</TotalTime>
  <Words>1227</Words>
  <Application>Microsoft Office PowerPoint</Application>
  <PresentationFormat>Custom</PresentationFormat>
  <Paragraphs>151</Paragraphs>
  <Slides>21</Slides>
  <Notes>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21</vt:i4>
      </vt:variant>
    </vt:vector>
  </HeadingPairs>
  <TitlesOfParts>
    <vt:vector size="28" baseType="lpstr">
      <vt:lpstr>Noto Sans Symbols</vt:lpstr>
      <vt:lpstr>Aptos</vt:lpstr>
      <vt:lpstr>Montserrat Bold</vt:lpstr>
      <vt:lpstr>Times New Roman</vt:lpstr>
      <vt:lpstr>Arial</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Structural-Modeling-Workshop</dc:title>
  <cp:lastModifiedBy>Moretti, Rocco</cp:lastModifiedBy>
  <cp:revision>20</cp:revision>
  <dcterms:created xsi:type="dcterms:W3CDTF">2006-08-16T00:00:00Z</dcterms:created>
  <dcterms:modified xsi:type="dcterms:W3CDTF">2024-12-11T16:46:03Z</dcterms:modified>
  <dc:identifier>DAGUa_REJOg</dc:identifier>
</cp:coreProperties>
</file>